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57" r:id="rId5"/>
    <p:sldId id="267" r:id="rId6"/>
    <p:sldId id="261" r:id="rId7"/>
    <p:sldId id="268" r:id="rId8"/>
    <p:sldId id="269" r:id="rId9"/>
    <p:sldId id="262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77" r:id="rId19"/>
    <p:sldId id="278" r:id="rId20"/>
    <p:sldId id="280" r:id="rId21"/>
    <p:sldId id="281" r:id="rId22"/>
    <p:sldId id="282" r:id="rId23"/>
    <p:sldId id="283" r:id="rId24"/>
    <p:sldId id="285" r:id="rId25"/>
    <p:sldId id="286" r:id="rId26"/>
    <p:sldId id="287" r:id="rId27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025198"/>
    <a:srgbClr val="000099"/>
    <a:srgbClr val="1C1C1C"/>
    <a:srgbClr val="660066"/>
    <a:srgbClr val="000058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テーマ 1 - アクセント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5" autoAdjust="0"/>
    <p:restoredTop sz="94652" autoAdjust="0"/>
  </p:normalViewPr>
  <p:slideViewPr>
    <p:cSldViewPr>
      <p:cViewPr varScale="1">
        <p:scale>
          <a:sx n="104" d="100"/>
          <a:sy n="104" d="100"/>
        </p:scale>
        <p:origin x="-14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5EBF2C-C46A-964A-9293-599DEED58BA3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4066843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801180-CBD0-5643-A7C3-27571C652080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104786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F823F9-1605-A146-8114-B629E4D70B3C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542874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8BA2ED-B291-124D-9E03-52C3D386B969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58907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10F5CA-46D1-BA47-AE2F-D860B849D5F1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338984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B9FAB5-398D-2E4C-8F09-61617856B8CB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352642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7438E-4528-4940-9682-604D65896B32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975037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89F4BA-FF9A-BE4F-AA89-71D27BB7C699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355970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107756-6947-3547-8BD8-3189DDC7286E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939619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370C3E-AB90-0345-8BB9-D6CA7308EAA9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3244706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ja-JP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291ED8-9AF8-994C-A489-12FD96A9152F}" type="slidenum">
              <a:rPr lang="es-ES" altLang="ja-JP"/>
              <a:pPr/>
              <a:t>‹#›</a:t>
            </a:fld>
            <a:endParaRPr lang="es-ES" altLang="ja-JP"/>
          </a:p>
        </p:txBody>
      </p:sp>
    </p:spTree>
    <p:extLst>
      <p:ext uri="{BB962C8B-B14F-4D97-AF65-F5344CB8AC3E}">
        <p14:creationId xmlns:p14="http://schemas.microsoft.com/office/powerpoint/2010/main" val="1470707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ja-JP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ja-JP"/>
              <a:t>Haga clic para modificar el estilo de texto del patrón</a:t>
            </a:r>
          </a:p>
          <a:p>
            <a:pPr lvl="1"/>
            <a:r>
              <a:rPr lang="es-ES" altLang="ja-JP"/>
              <a:t>Segundo nivel</a:t>
            </a:r>
          </a:p>
          <a:p>
            <a:pPr lvl="2"/>
            <a:r>
              <a:rPr lang="es-ES" altLang="ja-JP"/>
              <a:t>Tercer nivel</a:t>
            </a:r>
          </a:p>
          <a:p>
            <a:pPr lvl="3"/>
            <a:r>
              <a:rPr lang="es-ES" altLang="ja-JP"/>
              <a:t>Cuarto nivel</a:t>
            </a:r>
          </a:p>
          <a:p>
            <a:pPr lvl="4"/>
            <a:r>
              <a:rPr lang="es-ES" altLang="ja-JP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s-E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s-E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FA09ED4-F5F5-384E-858C-6B5D6FEBDD2E}" type="slidenum">
              <a:rPr lang="es-ES" altLang="ja-JP"/>
              <a:pPr/>
              <a:t>‹#›</a:t>
            </a:fld>
            <a:endParaRPr lang="es-E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a.wikipedia.org/wiki/%E3%83%97%E3%83%AD%E3%83%83%E3%83%88_(%E7%89%A9%E8%AA%9E" TargetMode="Externa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a.wikipedia.org/wiki/%E3%83%97%E3%83%AD%E3%83%83%E3%83%88_(%E7%89%A9%E8%AA%9E" TargetMode="Externa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ree-power-point-templates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rasutoya.com/" TargetMode="Externa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sutawarudesign.web.fc2.com/kakkoyoku1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ja-JP" altLang="en-US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　　前回の発表を終えて・・・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 anchorCtr="0"/>
          <a:lstStyle/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成果発表会の作成には時間がかかる。。。</a:t>
            </a:r>
            <a:endParaRPr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なかなか手間が大変。。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。</a:t>
            </a:r>
            <a:endParaRPr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endParaRPr lang="en-US" altLang="ja-JP" dirty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そんなことを思っていませんか？</a:t>
            </a: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２．ドラマって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いきなり撮影始める？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ドラマは「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脚本</a:t>
            </a:r>
            <a:r>
              <a:rPr kumimoji="1" lang="ja-JP" altLang="en-US" dirty="0" smtClean="0"/>
              <a:t>」ありき！</a:t>
            </a:r>
          </a:p>
          <a:p>
            <a:pPr marL="0" indent="0">
              <a:buNone/>
            </a:pPr>
            <a:r>
              <a:rPr kumimoji="1" lang="ja-JP" altLang="en-US" dirty="0" smtClean="0"/>
              <a:t>我々のプレゼンもドラマと同じ！</a:t>
            </a:r>
            <a:endParaRPr kumimoji="1" lang="ja-JP" altLang="en-US" dirty="0"/>
          </a:p>
        </p:txBody>
      </p:sp>
      <p:pic>
        <p:nvPicPr>
          <p:cNvPr id="4" name="図 3" descr="Cursor_と_ドラマ　名作　１０１回目_-_Google_検索_🔊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837471"/>
            <a:ext cx="3463764" cy="2020529"/>
          </a:xfrm>
          <a:prstGeom prst="rect">
            <a:avLst/>
          </a:prstGeom>
        </p:spPr>
      </p:pic>
      <p:pic>
        <p:nvPicPr>
          <p:cNvPr id="5" name="図 4" descr="Cursor_と_ドラマ　名作　懐かしい_-_Google_検索_🔊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780928"/>
            <a:ext cx="2808312" cy="2007734"/>
          </a:xfrm>
          <a:prstGeom prst="rect">
            <a:avLst/>
          </a:prstGeom>
        </p:spPr>
      </p:pic>
      <p:pic>
        <p:nvPicPr>
          <p:cNvPr id="6" name="図 5" descr="Cursor_と_ドラマ　名作　懐かしい_-_Google_検索_🔊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564904"/>
            <a:ext cx="3674988" cy="2097432"/>
          </a:xfrm>
          <a:prstGeom prst="rect">
            <a:avLst/>
          </a:prstGeom>
        </p:spPr>
      </p:pic>
      <p:pic>
        <p:nvPicPr>
          <p:cNvPr id="7" name="図 6" descr="Cursor_と_ドラマ　名作　懐かしい　_-_Google_検索_🔊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7152"/>
            <a:ext cx="2602880" cy="1830991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 bwMode="auto">
          <a:xfrm>
            <a:off x="467544" y="2564904"/>
            <a:ext cx="8064896" cy="1763173"/>
          </a:xfrm>
          <a:prstGeom prst="rect">
            <a:avLst/>
          </a:prstGeom>
          <a:solidFill>
            <a:srgbClr val="00005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脚本</a:t>
            </a:r>
            <a:r>
              <a:rPr lang="en-US" altLang="ja-JP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→</a:t>
            </a:r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（練習とか準備）</a:t>
            </a:r>
            <a:r>
              <a:rPr lang="en-US" altLang="ja-JP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→</a:t>
            </a:r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本番</a:t>
            </a:r>
            <a:endParaRPr lang="en-US" altLang="ja-JP" sz="3200" dirty="0" smtClean="0">
              <a:solidFill>
                <a:srgbClr val="FFFFFF"/>
              </a:solidFill>
              <a:latin typeface="メイリオ"/>
              <a:ea typeface="メイリオ"/>
              <a:cs typeface="メイリオ"/>
            </a:endParaRPr>
          </a:p>
          <a:p>
            <a:pPr algn="ctr"/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の</a:t>
            </a:r>
            <a:r>
              <a:rPr lang="en-US" altLang="ja-JP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”</a:t>
            </a:r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流れ</a:t>
            </a:r>
            <a:r>
              <a:rPr lang="en-US" altLang="ja-JP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”</a:t>
            </a:r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が大事！</a:t>
            </a:r>
            <a:endParaRPr lang="ja-JP" altLang="en-US" sz="3200" dirty="0">
              <a:solidFill>
                <a:srgbClr val="FFFFFF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55673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FFFF"/>
                </a:solidFill>
                <a:latin typeface="メイリオ"/>
                <a:ea typeface="メイリオ"/>
              </a:rPr>
              <a:t>Agenda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１．資料作成が苦手・・・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２．ドラマっていきなり撮影始める？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割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４．起承転結なくして注目なし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を調べろ！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971886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割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まずは下書きをしよう！</a:t>
            </a:r>
          </a:p>
          <a:p>
            <a:pPr marL="0" indent="0">
              <a:buNone/>
            </a:pPr>
            <a:r>
              <a:rPr kumimoji="1" lang="ja-JP" altLang="en-US" b="1" dirty="0" smtClean="0"/>
              <a:t>下書きで書けない</a:t>
            </a:r>
            <a:r>
              <a:rPr kumimoji="1" lang="ja-JP" altLang="en-US" dirty="0" smtClean="0"/>
              <a:t>ことは</a:t>
            </a:r>
            <a:r>
              <a:rPr kumimoji="1" lang="ja-JP" altLang="en-US" b="1" u="sng" dirty="0" smtClean="0">
                <a:solidFill>
                  <a:srgbClr val="FF0000"/>
                </a:solidFill>
              </a:rPr>
              <a:t>資料化できない</a:t>
            </a:r>
            <a:r>
              <a:rPr kumimoji="1" lang="ja-JP" altLang="en-US" dirty="0" smtClean="0"/>
              <a:t>。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sz="1200" dirty="0" smtClean="0"/>
              <a:t>引用</a:t>
            </a:r>
            <a:r>
              <a:rPr kumimoji="1" lang="en-US" altLang="ja-JP" sz="1200" dirty="0" smtClean="0"/>
              <a:t> Wikipedia </a:t>
            </a:r>
            <a:r>
              <a:rPr kumimoji="1" lang="ja-JP" altLang="en-US" sz="1200" dirty="0" smtClean="0"/>
              <a:t>プロット</a:t>
            </a:r>
            <a:r>
              <a:rPr kumimoji="1" lang="en-US" altLang="ja-JP" sz="1200" dirty="0" smtClean="0"/>
              <a:t>(</a:t>
            </a:r>
            <a:r>
              <a:rPr kumimoji="1" lang="ja-JP" altLang="en-US" sz="1200" dirty="0" smtClean="0"/>
              <a:t>物語</a:t>
            </a:r>
            <a:r>
              <a:rPr kumimoji="1" lang="en-US" altLang="ja-JP" sz="1200" dirty="0" smtClean="0"/>
              <a:t>)</a:t>
            </a:r>
            <a:endParaRPr kumimoji="1" lang="en-US" altLang="ja-JP" sz="1200" dirty="0"/>
          </a:p>
          <a:p>
            <a:pPr marL="0" indent="0">
              <a:buNone/>
            </a:pPr>
            <a:r>
              <a:rPr kumimoji="1" lang="mr-IN" altLang="ja-JP" sz="1200" dirty="0" smtClean="0">
                <a:hlinkClick r:id="rId2"/>
              </a:rPr>
              <a:t>https://ja.wikipedia.org/wiki/%E3%83%97%E3%83%AD%E3%83%83%E3%83%88_(%E7%89%A9%E8%AA%9E</a:t>
            </a:r>
            <a:r>
              <a:rPr kumimoji="1" lang="mr-IN" altLang="ja-JP" sz="1200" dirty="0" smtClean="0"/>
              <a:t>)</a:t>
            </a:r>
            <a:endParaRPr kumimoji="1" lang="en-US" altLang="ja-JP" sz="1200" dirty="0" smtClean="0"/>
          </a:p>
          <a:p>
            <a:pPr marL="0" indent="0">
              <a:buNone/>
            </a:pPr>
            <a:endParaRPr kumimoji="1" lang="ja-JP" altLang="en-US" sz="1200" dirty="0" smtClean="0"/>
          </a:p>
        </p:txBody>
      </p:sp>
      <p:pic>
        <p:nvPicPr>
          <p:cNvPr id="8" name="図 7" descr="Cursor_と_プロット__物語__-_Wikipedia_🔊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80928"/>
            <a:ext cx="4608512" cy="290267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 bwMode="auto">
          <a:xfrm>
            <a:off x="1907704" y="2852936"/>
            <a:ext cx="5040560" cy="1296144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四角形吹き出し 9"/>
          <p:cNvSpPr/>
          <p:nvPr/>
        </p:nvSpPr>
        <p:spPr bwMode="auto">
          <a:xfrm>
            <a:off x="7284720" y="2870200"/>
            <a:ext cx="1535752" cy="1206872"/>
          </a:xfrm>
          <a:prstGeom prst="wedgeRectCallout">
            <a:avLst>
              <a:gd name="adj1" fmla="val -70450"/>
              <a:gd name="adj2" fmla="val 2518"/>
            </a:avLst>
          </a:prstGeom>
          <a:solidFill>
            <a:srgbClr val="00005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r>
              <a:rPr lang="ja-JP" altLang="en-US" dirty="0" smtClean="0">
                <a:solidFill>
                  <a:srgbClr val="FFFFFF"/>
                </a:solidFill>
              </a:rPr>
              <a:t>下書き（</a:t>
            </a:r>
            <a:r>
              <a:rPr lang="en-US" altLang="ja-JP" dirty="0" smtClean="0">
                <a:solidFill>
                  <a:srgbClr val="FFFFFF"/>
                </a:solidFill>
              </a:rPr>
              <a:t>PLOT</a:t>
            </a:r>
            <a:r>
              <a:rPr lang="ja-JP" altLang="en-US" dirty="0" smtClean="0">
                <a:solidFill>
                  <a:srgbClr val="FFFFFF"/>
                </a:solidFill>
              </a:rPr>
              <a:t>）で、</a:t>
            </a:r>
            <a:endParaRPr lang="en-US" altLang="ja-JP" dirty="0" smtClean="0">
              <a:solidFill>
                <a:srgbClr val="FFFFFF"/>
              </a:solidFill>
            </a:endParaRPr>
          </a:p>
          <a:p>
            <a:r>
              <a:rPr lang="ja-JP" altLang="en-US" dirty="0" smtClean="0">
                <a:solidFill>
                  <a:srgbClr val="FFFFFF"/>
                </a:solidFill>
              </a:rPr>
              <a:t>大枠を決める</a:t>
            </a:r>
            <a:endParaRPr lang="ja-JP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8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割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まずは下書きをしよう！</a:t>
            </a:r>
          </a:p>
          <a:p>
            <a:pPr marL="0" indent="0">
              <a:buNone/>
            </a:pPr>
            <a:r>
              <a:rPr kumimoji="1" lang="ja-JP" altLang="en-US" b="1" dirty="0" smtClean="0"/>
              <a:t>下書きで書けない</a:t>
            </a:r>
            <a:r>
              <a:rPr kumimoji="1" lang="ja-JP" altLang="en-US" dirty="0" smtClean="0"/>
              <a:t>ことは</a:t>
            </a:r>
            <a:r>
              <a:rPr kumimoji="1" lang="ja-JP" altLang="en-US" b="1" u="sng" dirty="0" smtClean="0">
                <a:solidFill>
                  <a:srgbClr val="FF0000"/>
                </a:solidFill>
              </a:rPr>
              <a:t>資料化できない</a:t>
            </a:r>
            <a:r>
              <a:rPr kumimoji="1" lang="ja-JP" altLang="en-US" dirty="0" smtClean="0"/>
              <a:t>。</a:t>
            </a:r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sz="1200" dirty="0" smtClean="0"/>
              <a:t>引用</a:t>
            </a:r>
            <a:r>
              <a:rPr kumimoji="1" lang="en-US" altLang="ja-JP" sz="1200" dirty="0" smtClean="0"/>
              <a:t> Wikipedia </a:t>
            </a:r>
            <a:r>
              <a:rPr kumimoji="1" lang="ja-JP" altLang="en-US" sz="1200" dirty="0" smtClean="0"/>
              <a:t>プロット</a:t>
            </a:r>
            <a:r>
              <a:rPr kumimoji="1" lang="en-US" altLang="ja-JP" sz="1200" dirty="0" smtClean="0"/>
              <a:t>(</a:t>
            </a:r>
            <a:r>
              <a:rPr kumimoji="1" lang="ja-JP" altLang="en-US" sz="1200" dirty="0" smtClean="0"/>
              <a:t>物語</a:t>
            </a:r>
            <a:r>
              <a:rPr kumimoji="1" lang="en-US" altLang="ja-JP" sz="1200" dirty="0" smtClean="0"/>
              <a:t>)</a:t>
            </a:r>
            <a:endParaRPr kumimoji="1" lang="en-US" altLang="ja-JP" sz="1200" dirty="0"/>
          </a:p>
          <a:p>
            <a:pPr marL="0" indent="0">
              <a:buNone/>
            </a:pPr>
            <a:r>
              <a:rPr kumimoji="1" lang="mr-IN" altLang="ja-JP" sz="1200" dirty="0" smtClean="0">
                <a:hlinkClick r:id="rId2"/>
              </a:rPr>
              <a:t>https://ja.wikipedia.org/wiki/%E3%83%97%E3%83%AD%E3%83%83%E3%83%88_(%E7%89%A9%E8%AA%9E</a:t>
            </a:r>
            <a:r>
              <a:rPr kumimoji="1" lang="mr-IN" altLang="ja-JP" sz="1200" dirty="0" smtClean="0"/>
              <a:t>)</a:t>
            </a:r>
            <a:endParaRPr kumimoji="1" lang="en-US" altLang="ja-JP" sz="1200" dirty="0" smtClean="0"/>
          </a:p>
          <a:p>
            <a:pPr marL="0" indent="0">
              <a:buNone/>
            </a:pPr>
            <a:endParaRPr kumimoji="1" lang="ja-JP" altLang="en-US" sz="1200" dirty="0" smtClean="0"/>
          </a:p>
        </p:txBody>
      </p:sp>
      <p:pic>
        <p:nvPicPr>
          <p:cNvPr id="8" name="図 7" descr="Cursor_と_プロット__物語__-_Wikipedia_🔊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80928"/>
            <a:ext cx="4608512" cy="290267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 bwMode="auto">
          <a:xfrm>
            <a:off x="1907704" y="2852936"/>
            <a:ext cx="5040560" cy="1296144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0" name="四角形吹き出し 9"/>
          <p:cNvSpPr/>
          <p:nvPr/>
        </p:nvSpPr>
        <p:spPr bwMode="auto">
          <a:xfrm>
            <a:off x="7284720" y="2870200"/>
            <a:ext cx="1535752" cy="1206872"/>
          </a:xfrm>
          <a:prstGeom prst="wedgeRectCallout">
            <a:avLst>
              <a:gd name="adj1" fmla="val -70450"/>
              <a:gd name="adj2" fmla="val 2518"/>
            </a:avLst>
          </a:prstGeom>
          <a:solidFill>
            <a:srgbClr val="00005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r>
              <a:rPr lang="ja-JP" altLang="en-US" dirty="0" smtClean="0">
                <a:solidFill>
                  <a:srgbClr val="FFFFFF"/>
                </a:solidFill>
              </a:rPr>
              <a:t>下書き（</a:t>
            </a:r>
            <a:r>
              <a:rPr lang="en-US" altLang="ja-JP" dirty="0" smtClean="0">
                <a:solidFill>
                  <a:srgbClr val="FFFFFF"/>
                </a:solidFill>
              </a:rPr>
              <a:t>PLOT</a:t>
            </a:r>
            <a:r>
              <a:rPr lang="ja-JP" altLang="en-US" dirty="0" smtClean="0">
                <a:solidFill>
                  <a:srgbClr val="FFFFFF"/>
                </a:solidFill>
              </a:rPr>
              <a:t>）で、</a:t>
            </a:r>
            <a:endParaRPr lang="en-US" altLang="ja-JP" dirty="0" smtClean="0">
              <a:solidFill>
                <a:srgbClr val="FFFFFF"/>
              </a:solidFill>
            </a:endParaRPr>
          </a:p>
          <a:p>
            <a:r>
              <a:rPr lang="ja-JP" altLang="en-US" dirty="0" smtClean="0">
                <a:solidFill>
                  <a:srgbClr val="FFFFFF"/>
                </a:solidFill>
              </a:rPr>
              <a:t>大枠を決める</a:t>
            </a:r>
            <a:endParaRPr lang="ja-JP" altLang="en-US" dirty="0">
              <a:solidFill>
                <a:srgbClr val="FFFFFF"/>
              </a:solidFill>
            </a:endParaRPr>
          </a:p>
        </p:txBody>
      </p:sp>
      <p:sp>
        <p:nvSpPr>
          <p:cNvPr id="7" name="正方形/長方形 6"/>
          <p:cNvSpPr/>
          <p:nvPr/>
        </p:nvSpPr>
        <p:spPr bwMode="auto">
          <a:xfrm>
            <a:off x="467544" y="2564904"/>
            <a:ext cx="8064896" cy="1763173"/>
          </a:xfrm>
          <a:prstGeom prst="rect">
            <a:avLst/>
          </a:prstGeom>
          <a:solidFill>
            <a:srgbClr val="00005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r>
              <a:rPr lang="ja-JP" altLang="en-US" sz="3200" dirty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まずは「</a:t>
            </a:r>
            <a:r>
              <a:rPr lang="ja-JP" altLang="en-US" sz="3200" dirty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手を止めない</a:t>
            </a:r>
            <a:r>
              <a:rPr lang="ja-JP" altLang="en-US" sz="3200" dirty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」で書ききって！</a:t>
            </a:r>
          </a:p>
          <a:p>
            <a:pPr algn="ctr"/>
            <a:r>
              <a:rPr lang="ja-JP" altLang="en-US" sz="3200" dirty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構成は後から。</a:t>
            </a:r>
          </a:p>
        </p:txBody>
      </p:sp>
    </p:spTree>
    <p:extLst>
      <p:ext uri="{BB962C8B-B14F-4D97-AF65-F5344CB8AC3E}">
        <p14:creationId xmlns:p14="http://schemas.microsoft.com/office/powerpoint/2010/main" val="422272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FFFF"/>
                </a:solidFill>
                <a:latin typeface="メイリオ"/>
                <a:ea typeface="メイリオ"/>
              </a:rPr>
              <a:t>Agenda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１．資料作成が苦手・・・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２．ドラマっていきなり撮影始める？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割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４．起承転結なくして注目なし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を調べろ！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82725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４．</a:t>
            </a: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起承転結なくして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注目</a:t>
            </a:r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なし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kumimoji="1" lang="ja-JP" altLang="en-US" dirty="0"/>
              <a:t>あくびの出るプレゼンは「ストーリー」がない。</a:t>
            </a:r>
          </a:p>
          <a:p>
            <a:pPr marL="0" indent="0">
              <a:buNone/>
            </a:pPr>
            <a:r>
              <a:rPr kumimoji="1" lang="ja-JP" altLang="en-US" dirty="0" smtClean="0"/>
              <a:t>ビジネス資料の</a:t>
            </a:r>
            <a:r>
              <a:rPr kumimoji="1" lang="ja-JP" altLang="en-US" b="1" dirty="0">
                <a:solidFill>
                  <a:srgbClr val="FF0000"/>
                </a:solidFill>
              </a:rPr>
              <a:t>起承転結</a:t>
            </a:r>
            <a:r>
              <a:rPr kumimoji="1" lang="ja-JP" altLang="en-US" dirty="0"/>
              <a:t>を覚えよう</a:t>
            </a:r>
            <a:r>
              <a:rPr kumimoji="1" lang="ja-JP" altLang="en-US" dirty="0" smtClean="0"/>
              <a:t>！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下書きから起承転結で再構築！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9569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４．</a:t>
            </a: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起承転結なくして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注目</a:t>
            </a:r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なし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28455"/>
              </p:ext>
            </p:extLst>
          </p:nvPr>
        </p:nvGraphicFramePr>
        <p:xfrm>
          <a:off x="395536" y="1988839"/>
          <a:ext cx="8280920" cy="426720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1150128"/>
                <a:gridCol w="7130792"/>
              </a:tblGrid>
              <a:tr h="850776">
                <a:tc>
                  <a:txBody>
                    <a:bodyPr/>
                    <a:lstStyle/>
                    <a:p>
                      <a:r>
                        <a:rPr kumimoji="1" lang="ja-JP" altLang="en-US" sz="4400" dirty="0" smtClean="0">
                          <a:ea typeface="游教科書体 ボールド"/>
                        </a:rPr>
                        <a:t>起</a:t>
                      </a:r>
                      <a:endParaRPr kumimoji="1" lang="ja-JP" altLang="en-US" sz="4400" dirty="0">
                        <a:ea typeface="游教科書体 ボールド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 smtClean="0">
                          <a:ea typeface="メイリオ"/>
                        </a:rPr>
                        <a:t>前提</a:t>
                      </a:r>
                      <a:endParaRPr kumimoji="1" lang="en-US" altLang="ja-JP" sz="3200" dirty="0" smtClean="0">
                        <a:ea typeface="メイリオ"/>
                      </a:endParaRPr>
                    </a:p>
                    <a:p>
                      <a:r>
                        <a:rPr kumimoji="1" lang="en-US" altLang="ja-JP" sz="3200" dirty="0" smtClean="0">
                          <a:ea typeface="メイリオ"/>
                        </a:rPr>
                        <a:t>(</a:t>
                      </a:r>
                      <a:r>
                        <a:rPr kumimoji="1" lang="ja-JP" altLang="en-US" sz="3200" b="1" dirty="0" smtClean="0">
                          <a:ea typeface="メイリオ"/>
                        </a:rPr>
                        <a:t>問題</a:t>
                      </a:r>
                      <a:r>
                        <a:rPr kumimoji="1" lang="en-US" altLang="ja-JP" sz="3200" b="1" dirty="0" smtClean="0">
                          <a:ea typeface="メイリオ"/>
                        </a:rPr>
                        <a:t> </a:t>
                      </a:r>
                      <a:r>
                        <a:rPr kumimoji="1" lang="en-US" altLang="ja-JP" sz="3200" dirty="0" smtClean="0">
                          <a:ea typeface="メイリオ"/>
                        </a:rPr>
                        <a:t>/ 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背景</a:t>
                      </a:r>
                      <a:r>
                        <a:rPr kumimoji="1" lang="en-US" altLang="ja-JP" sz="3200" dirty="0" smtClean="0">
                          <a:ea typeface="メイリオ"/>
                        </a:rPr>
                        <a:t>)</a:t>
                      </a:r>
                      <a:endParaRPr kumimoji="1" lang="ja-JP" altLang="en-US" sz="3200" dirty="0">
                        <a:ea typeface="メイリオ"/>
                      </a:endParaRPr>
                    </a:p>
                  </a:txBody>
                  <a:tcPr/>
                </a:tc>
              </a:tr>
              <a:tr h="666074">
                <a:tc>
                  <a:txBody>
                    <a:bodyPr/>
                    <a:lstStyle/>
                    <a:p>
                      <a:r>
                        <a:rPr kumimoji="1" lang="ja-JP" altLang="en-US" sz="4400" dirty="0" smtClean="0">
                          <a:ea typeface="游教科書体 ボールド"/>
                        </a:rPr>
                        <a:t>承</a:t>
                      </a:r>
                      <a:endParaRPr kumimoji="1" lang="ja-JP" altLang="en-US" sz="4400" dirty="0">
                        <a:ea typeface="游教科書体 ボールド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 smtClean="0">
                          <a:ea typeface="メイリオ"/>
                        </a:rPr>
                        <a:t>自分が関わる</a:t>
                      </a:r>
                      <a:r>
                        <a:rPr kumimoji="1" lang="ja-JP" altLang="en-US" sz="3200" b="1" dirty="0" smtClean="0">
                          <a:ea typeface="メイリオ"/>
                        </a:rPr>
                        <a:t>きっかけ</a:t>
                      </a:r>
                      <a:endParaRPr kumimoji="1" lang="en-US" altLang="ja-JP" sz="3200" b="1" dirty="0" smtClean="0">
                        <a:ea typeface="メイリオ"/>
                      </a:endParaRPr>
                    </a:p>
                    <a:p>
                      <a:r>
                        <a:rPr kumimoji="1" lang="en-US" altLang="ja-JP" sz="3200" dirty="0" smtClean="0">
                          <a:ea typeface="メイリオ"/>
                        </a:rPr>
                        <a:t>(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想い</a:t>
                      </a:r>
                      <a:r>
                        <a:rPr kumimoji="1" lang="en-US" altLang="ja-JP" sz="3200" dirty="0" smtClean="0">
                          <a:ea typeface="メイリオ"/>
                        </a:rPr>
                        <a:t> / [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実は</a:t>
                      </a:r>
                      <a:r>
                        <a:rPr kumimoji="1" lang="ja-JP" altLang="en-US" sz="3200" b="1" dirty="0" smtClean="0">
                          <a:ea typeface="メイリオ"/>
                        </a:rPr>
                        <a:t>受け身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だった</a:t>
                      </a:r>
                      <a:r>
                        <a:rPr kumimoji="1" lang="en-US" altLang="ja-JP" sz="3200" dirty="0" smtClean="0">
                          <a:ea typeface="メイリオ"/>
                        </a:rPr>
                        <a:t>]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でも</a:t>
                      </a:r>
                      <a:r>
                        <a:rPr kumimoji="1" lang="en-US" altLang="ja-JP" sz="3200" dirty="0" smtClean="0">
                          <a:ea typeface="メイリオ"/>
                        </a:rPr>
                        <a:t>OK)</a:t>
                      </a:r>
                      <a:endParaRPr kumimoji="1" lang="ja-JP" altLang="en-US" sz="3200" dirty="0">
                        <a:ea typeface="メイリオ"/>
                      </a:endParaRPr>
                    </a:p>
                  </a:txBody>
                  <a:tcPr/>
                </a:tc>
              </a:tr>
              <a:tr h="666074">
                <a:tc>
                  <a:txBody>
                    <a:bodyPr/>
                    <a:lstStyle/>
                    <a:p>
                      <a:r>
                        <a:rPr kumimoji="1" lang="ja-JP" altLang="en-US" sz="4400" dirty="0" smtClean="0">
                          <a:ea typeface="游教科書体 ボールド"/>
                        </a:rPr>
                        <a:t>転</a:t>
                      </a:r>
                      <a:endParaRPr kumimoji="1" lang="ja-JP" altLang="en-US" sz="4400" dirty="0">
                        <a:ea typeface="游教科書体 ボールド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 smtClean="0">
                          <a:ea typeface="メイリオ"/>
                        </a:rPr>
                        <a:t>やったこと</a:t>
                      </a:r>
                      <a:r>
                        <a:rPr kumimoji="1" lang="en-US" altLang="ja-JP" sz="3200" baseline="0" dirty="0" smtClean="0">
                          <a:ea typeface="メイリオ"/>
                        </a:rPr>
                        <a:t> / </a:t>
                      </a:r>
                      <a:r>
                        <a:rPr kumimoji="1" lang="ja-JP" altLang="en-US" sz="3200" b="1" dirty="0" smtClean="0">
                          <a:ea typeface="メイリオ"/>
                        </a:rPr>
                        <a:t>結果</a:t>
                      </a:r>
                      <a:endParaRPr kumimoji="1" lang="en-US" altLang="ja-JP" sz="3200" b="1" dirty="0" smtClean="0">
                        <a:ea typeface="メイリオ"/>
                      </a:endParaRPr>
                    </a:p>
                    <a:p>
                      <a:r>
                        <a:rPr kumimoji="1" lang="ja-JP" altLang="en-US" sz="3200" dirty="0" smtClean="0">
                          <a:ea typeface="メイリオ"/>
                        </a:rPr>
                        <a:t>　</a:t>
                      </a:r>
                      <a:r>
                        <a:rPr kumimoji="1" lang="en-US" altLang="ja-JP" sz="3200" dirty="0" smtClean="0">
                          <a:ea typeface="メイリオ"/>
                        </a:rPr>
                        <a:t>※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ここは</a:t>
                      </a:r>
                      <a:r>
                        <a:rPr kumimoji="1" lang="ja-JP" altLang="en-US" sz="3200" b="1" dirty="0" smtClean="0">
                          <a:ea typeface="メイリオ"/>
                        </a:rPr>
                        <a:t>複数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あっていい</a:t>
                      </a:r>
                      <a:endParaRPr kumimoji="1" lang="ja-JP" altLang="en-US" sz="3200" dirty="0">
                        <a:ea typeface="メイリオ"/>
                      </a:endParaRPr>
                    </a:p>
                  </a:txBody>
                  <a:tcPr/>
                </a:tc>
              </a:tr>
              <a:tr h="666074">
                <a:tc>
                  <a:txBody>
                    <a:bodyPr/>
                    <a:lstStyle/>
                    <a:p>
                      <a:r>
                        <a:rPr kumimoji="1" lang="ja-JP" altLang="en-US" sz="4400" dirty="0" smtClean="0">
                          <a:ea typeface="游教科書体 ボールド"/>
                        </a:rPr>
                        <a:t>結</a:t>
                      </a:r>
                      <a:endParaRPr kumimoji="1" lang="ja-JP" altLang="en-US" sz="4400" dirty="0">
                        <a:ea typeface="游教科書体 ボールド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dirty="0" smtClean="0">
                          <a:ea typeface="メイリオ"/>
                        </a:rPr>
                        <a:t>総論</a:t>
                      </a:r>
                      <a:r>
                        <a:rPr kumimoji="1" lang="en-US" altLang="ja-JP" sz="3200" dirty="0" smtClean="0">
                          <a:ea typeface="メイリオ"/>
                        </a:rPr>
                        <a:t> / </a:t>
                      </a:r>
                      <a:r>
                        <a:rPr kumimoji="1" lang="ja-JP" altLang="en-US" sz="3200" b="1" dirty="0" smtClean="0">
                          <a:ea typeface="メイリオ"/>
                        </a:rPr>
                        <a:t>まとめ</a:t>
                      </a:r>
                      <a:endParaRPr kumimoji="1" lang="en-US" altLang="ja-JP" sz="3200" b="1" dirty="0" smtClean="0">
                        <a:ea typeface="メイリオ"/>
                      </a:endParaRPr>
                    </a:p>
                    <a:p>
                      <a:r>
                        <a:rPr kumimoji="1" lang="ja-JP" altLang="en-US" sz="3200" dirty="0" smtClean="0">
                          <a:ea typeface="メイリオ"/>
                        </a:rPr>
                        <a:t>　</a:t>
                      </a:r>
                      <a:r>
                        <a:rPr kumimoji="1" lang="en-US" altLang="ja-JP" sz="3200" dirty="0" smtClean="0">
                          <a:ea typeface="メイリオ"/>
                        </a:rPr>
                        <a:t>※</a:t>
                      </a:r>
                      <a:r>
                        <a:rPr kumimoji="1" lang="ja-JP" altLang="en-US" sz="3200" b="1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問題は解決したか？？</a:t>
                      </a:r>
                      <a:endParaRPr kumimoji="1" lang="ja-JP" altLang="en-US" sz="3200" b="1" dirty="0">
                        <a:solidFill>
                          <a:srgbClr val="FF0000"/>
                        </a:solidFill>
                        <a:ea typeface="メイリオ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4979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４．</a:t>
            </a: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起承転結なくして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注目</a:t>
            </a:r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なし</a:t>
            </a:r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63085"/>
              </p:ext>
            </p:extLst>
          </p:nvPr>
        </p:nvGraphicFramePr>
        <p:xfrm>
          <a:off x="395536" y="1988839"/>
          <a:ext cx="8280920" cy="4389120"/>
        </p:xfrm>
        <a:graphic>
          <a:graphicData uri="http://schemas.openxmlformats.org/drawingml/2006/table">
            <a:tbl>
              <a:tblPr bandRow="1">
                <a:tableStyleId>{08FB837D-C827-4EFA-A057-4D05807E0F7C}</a:tableStyleId>
              </a:tblPr>
              <a:tblGrid>
                <a:gridCol w="1150128"/>
                <a:gridCol w="7130792"/>
              </a:tblGrid>
              <a:tr h="850776">
                <a:tc>
                  <a:txBody>
                    <a:bodyPr/>
                    <a:lstStyle/>
                    <a:p>
                      <a:r>
                        <a:rPr kumimoji="1" lang="ja-JP" altLang="en-US" sz="4400" dirty="0" smtClean="0">
                          <a:ea typeface="游教科書体 ボールド"/>
                        </a:rPr>
                        <a:t>起</a:t>
                      </a:r>
                      <a:endParaRPr kumimoji="1" lang="ja-JP" altLang="en-US" sz="4400" dirty="0">
                        <a:ea typeface="游教科書体 ボールド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3200" b="1" dirty="0" smtClean="0">
                          <a:ea typeface="メイリオ"/>
                        </a:rPr>
                        <a:t> </a:t>
                      </a:r>
                      <a:r>
                        <a:rPr kumimoji="1" lang="en-US" altLang="ja-JP" sz="3200" b="1" dirty="0" smtClean="0">
                          <a:ea typeface="メイリオ"/>
                        </a:rPr>
                        <a:t>VP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勝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畑さんから「これではダメ」</a:t>
                      </a:r>
                      <a:endParaRPr kumimoji="1" lang="en-US" altLang="ja-JP" sz="3200" dirty="0" smtClean="0">
                        <a:ea typeface="メイリオ"/>
                      </a:endParaRPr>
                    </a:p>
                    <a:p>
                      <a:r>
                        <a:rPr kumimoji="1" lang="ja-JP" altLang="en-US" sz="3200" dirty="0" smtClean="0">
                          <a:ea typeface="メイリオ"/>
                        </a:rPr>
                        <a:t>「</a:t>
                      </a:r>
                      <a:r>
                        <a:rPr kumimoji="1" lang="ja-JP" altLang="en-US" sz="3200" b="1" dirty="0" smtClean="0">
                          <a:ea typeface="メイリオ"/>
                        </a:rPr>
                        <a:t>ダメ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だ状態」</a:t>
                      </a:r>
                      <a:endParaRPr kumimoji="1" lang="ja-JP" altLang="en-US" sz="3200" dirty="0">
                        <a:ea typeface="メイリオ"/>
                      </a:endParaRPr>
                    </a:p>
                  </a:txBody>
                  <a:tcPr/>
                </a:tc>
              </a:tr>
              <a:tr h="666074">
                <a:tc>
                  <a:txBody>
                    <a:bodyPr/>
                    <a:lstStyle/>
                    <a:p>
                      <a:r>
                        <a:rPr kumimoji="1" lang="ja-JP" altLang="en-US" sz="4400" dirty="0" smtClean="0">
                          <a:ea typeface="游教科書体 ボールド"/>
                        </a:rPr>
                        <a:t>承</a:t>
                      </a:r>
                      <a:endParaRPr kumimoji="1" lang="ja-JP" altLang="en-US" sz="4400" dirty="0">
                        <a:ea typeface="游教科書体 ボールド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b="1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前田が</a:t>
                      </a:r>
                      <a:r>
                        <a:rPr kumimoji="1" lang="en-US" altLang="ja-JP" sz="3200" b="1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JOIN</a:t>
                      </a:r>
                      <a:r>
                        <a:rPr kumimoji="1" lang="ja-JP" altLang="en-US" sz="3200" dirty="0" smtClean="0">
                          <a:ea typeface="メイリオ"/>
                        </a:rPr>
                        <a:t>！</a:t>
                      </a:r>
                      <a:endParaRPr kumimoji="1" lang="en-US" altLang="ja-JP" sz="3200" dirty="0" smtClean="0">
                        <a:ea typeface="メイリオ"/>
                      </a:endParaRPr>
                    </a:p>
                    <a:p>
                      <a:r>
                        <a:rPr kumimoji="1" lang="ja-JP" altLang="en-US" sz="3200" dirty="0" smtClean="0">
                          <a:ea typeface="メイリオ"/>
                        </a:rPr>
                        <a:t>「勝畑さんいいねプロジェクト」始動</a:t>
                      </a:r>
                      <a:endParaRPr kumimoji="1" lang="ja-JP" altLang="en-US" sz="3200" dirty="0">
                        <a:ea typeface="メイリオ"/>
                      </a:endParaRPr>
                    </a:p>
                  </a:txBody>
                  <a:tcPr/>
                </a:tc>
              </a:tr>
              <a:tr h="666074">
                <a:tc>
                  <a:txBody>
                    <a:bodyPr/>
                    <a:lstStyle/>
                    <a:p>
                      <a:r>
                        <a:rPr kumimoji="1" lang="ja-JP" altLang="en-US" sz="4400" dirty="0" smtClean="0">
                          <a:ea typeface="游教科書体 ボールド"/>
                        </a:rPr>
                        <a:t>転</a:t>
                      </a:r>
                      <a:endParaRPr kumimoji="1" lang="ja-JP" altLang="en-US" sz="4400" dirty="0">
                        <a:ea typeface="游教科書体 ボールド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400" dirty="0" smtClean="0">
                          <a:ea typeface="メイリオ"/>
                        </a:rPr>
                        <a:t>・状況再現　　　　</a:t>
                      </a:r>
                      <a:r>
                        <a:rPr kumimoji="1" lang="en-US" altLang="ja-JP" sz="2400" dirty="0" smtClean="0">
                          <a:ea typeface="メイリオ"/>
                        </a:rPr>
                        <a:t>←</a:t>
                      </a:r>
                      <a:r>
                        <a:rPr kumimoji="1" lang="ja-JP" altLang="en-US" sz="2400" dirty="0" smtClean="0">
                          <a:ea typeface="メイリオ"/>
                        </a:rPr>
                        <a:t>　</a:t>
                      </a:r>
                      <a:r>
                        <a:rPr kumimoji="1" lang="ja-JP" altLang="en-US" sz="2400" b="1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成功</a:t>
                      </a:r>
                      <a:r>
                        <a:rPr kumimoji="1" lang="en-US" altLang="ja-JP" sz="2400" dirty="0" smtClean="0">
                          <a:ea typeface="メイリオ"/>
                        </a:rPr>
                        <a:t>(</a:t>
                      </a:r>
                      <a:r>
                        <a:rPr kumimoji="1" lang="ja-JP" altLang="en-US" sz="2400" dirty="0" smtClean="0">
                          <a:ea typeface="メイリオ"/>
                        </a:rPr>
                        <a:t>再現率</a:t>
                      </a:r>
                      <a:r>
                        <a:rPr kumimoji="1" lang="en-US" altLang="ja-JP" sz="2400" dirty="0" smtClean="0">
                          <a:ea typeface="メイリオ"/>
                        </a:rPr>
                        <a:t>25%UP)</a:t>
                      </a:r>
                    </a:p>
                    <a:p>
                      <a:r>
                        <a:rPr kumimoji="1" lang="ja-JP" altLang="en-US" sz="2400" dirty="0" smtClean="0">
                          <a:ea typeface="メイリオ"/>
                        </a:rPr>
                        <a:t>・藤原集中問題　　</a:t>
                      </a:r>
                      <a:r>
                        <a:rPr kumimoji="1" lang="en-US" altLang="ja-JP" sz="2400" dirty="0" smtClean="0">
                          <a:ea typeface="メイリオ"/>
                        </a:rPr>
                        <a:t>←</a:t>
                      </a:r>
                      <a:r>
                        <a:rPr kumimoji="1" lang="ja-JP" altLang="en-US" sz="2400" dirty="0" smtClean="0">
                          <a:ea typeface="メイリオ"/>
                        </a:rPr>
                        <a:t>　</a:t>
                      </a:r>
                      <a:r>
                        <a:rPr kumimoji="1" lang="ja-JP" altLang="en-US" sz="2400" b="1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成功</a:t>
                      </a:r>
                      <a:r>
                        <a:rPr kumimoji="1" lang="en-US" altLang="ja-JP" sz="2400" dirty="0" smtClean="0">
                          <a:ea typeface="メイリオ"/>
                        </a:rPr>
                        <a:t>(</a:t>
                      </a:r>
                      <a:r>
                        <a:rPr kumimoji="1" lang="ja-JP" altLang="en-US" sz="2400" dirty="0" smtClean="0">
                          <a:ea typeface="メイリオ"/>
                        </a:rPr>
                        <a:t>メンバー分散</a:t>
                      </a:r>
                      <a:r>
                        <a:rPr kumimoji="1" lang="en-US" altLang="ja-JP" sz="2400" dirty="0" smtClean="0">
                          <a:ea typeface="メイリオ"/>
                        </a:rPr>
                        <a:t>)</a:t>
                      </a:r>
                    </a:p>
                    <a:p>
                      <a:r>
                        <a:rPr kumimoji="1" lang="ja-JP" altLang="en-US" sz="2400" dirty="0" smtClean="0">
                          <a:ea typeface="メイリオ"/>
                        </a:rPr>
                        <a:t>・チームマインド　</a:t>
                      </a:r>
                      <a:r>
                        <a:rPr kumimoji="1" lang="en-US" altLang="ja-JP" sz="2400" dirty="0" smtClean="0">
                          <a:ea typeface="メイリオ"/>
                        </a:rPr>
                        <a:t>←</a:t>
                      </a:r>
                      <a:r>
                        <a:rPr kumimoji="1" lang="ja-JP" altLang="en-US" sz="2400" dirty="0" smtClean="0">
                          <a:ea typeface="メイリオ"/>
                        </a:rPr>
                        <a:t>　</a:t>
                      </a:r>
                      <a:r>
                        <a:rPr kumimoji="1" lang="ja-JP" altLang="en-US" sz="2400" b="1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成功</a:t>
                      </a:r>
                      <a:r>
                        <a:rPr kumimoji="1" lang="en-US" altLang="ja-JP" sz="2400" dirty="0" smtClean="0">
                          <a:ea typeface="メイリオ"/>
                        </a:rPr>
                        <a:t>(</a:t>
                      </a:r>
                      <a:r>
                        <a:rPr kumimoji="1" lang="ja-JP" altLang="en-US" sz="2400" dirty="0" smtClean="0">
                          <a:ea typeface="メイリオ"/>
                        </a:rPr>
                        <a:t>マインドチェンジ</a:t>
                      </a:r>
                      <a:r>
                        <a:rPr kumimoji="1" lang="en-US" altLang="ja-JP" sz="2400" dirty="0" smtClean="0">
                          <a:ea typeface="メイリオ"/>
                        </a:rPr>
                        <a:t>)</a:t>
                      </a:r>
                      <a:endParaRPr kumimoji="1" lang="ja-JP" altLang="en-US" sz="2400" dirty="0">
                        <a:ea typeface="メイリオ"/>
                      </a:endParaRPr>
                    </a:p>
                  </a:txBody>
                  <a:tcPr/>
                </a:tc>
              </a:tr>
              <a:tr h="666074">
                <a:tc>
                  <a:txBody>
                    <a:bodyPr/>
                    <a:lstStyle/>
                    <a:p>
                      <a:r>
                        <a:rPr kumimoji="1" lang="ja-JP" altLang="en-US" sz="4400" u="none" dirty="0" smtClean="0">
                          <a:ea typeface="游教科書体 ボールド"/>
                        </a:rPr>
                        <a:t>結</a:t>
                      </a:r>
                      <a:endParaRPr kumimoji="1" lang="ja-JP" altLang="en-US" sz="4400" u="none" dirty="0">
                        <a:ea typeface="游教科書体 ボールド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3200" b="1" u="none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「</a:t>
                      </a:r>
                      <a:r>
                        <a:rPr kumimoji="1" lang="en-US" altLang="ja-JP" sz="3200" b="1" u="none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VP</a:t>
                      </a:r>
                      <a:r>
                        <a:rPr kumimoji="1" lang="ja-JP" altLang="en-US" sz="3200" b="1" u="none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勝</a:t>
                      </a:r>
                      <a:r>
                        <a:rPr kumimoji="1" lang="ja-JP" altLang="en-US" sz="3200" b="1" u="none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畑さんいいね」をもらう</a:t>
                      </a:r>
                      <a:endParaRPr kumimoji="1" lang="en-US" altLang="ja-JP" sz="3200" b="1" u="none" dirty="0" smtClean="0">
                        <a:solidFill>
                          <a:srgbClr val="FF0000"/>
                        </a:solidFill>
                        <a:ea typeface="メイリオ"/>
                      </a:endParaRPr>
                    </a:p>
                    <a:p>
                      <a:r>
                        <a:rPr kumimoji="1" lang="ja-JP" altLang="en-US" sz="3200" b="1" u="none" dirty="0" smtClean="0">
                          <a:solidFill>
                            <a:srgbClr val="000000"/>
                          </a:solidFill>
                          <a:ea typeface="メイリオ"/>
                        </a:rPr>
                        <a:t>「</a:t>
                      </a:r>
                      <a:r>
                        <a:rPr kumimoji="1" lang="ja-JP" altLang="en-US" sz="3200" b="1" u="none" dirty="0" smtClean="0">
                          <a:solidFill>
                            <a:srgbClr val="FF0000"/>
                          </a:solidFill>
                          <a:ea typeface="メイリオ"/>
                        </a:rPr>
                        <a:t>いいね</a:t>
                      </a:r>
                      <a:r>
                        <a:rPr kumimoji="1" lang="ja-JP" altLang="en-US" sz="3200" b="0" u="none" dirty="0" smtClean="0">
                          <a:solidFill>
                            <a:schemeClr val="tx1"/>
                          </a:solidFill>
                          <a:ea typeface="メイリオ"/>
                        </a:rPr>
                        <a:t>状態！</a:t>
                      </a:r>
                      <a:r>
                        <a:rPr kumimoji="1" lang="ja-JP" altLang="en-US" sz="3200" b="1" u="none" dirty="0" smtClean="0">
                          <a:solidFill>
                            <a:schemeClr val="tx1"/>
                          </a:solidFill>
                          <a:ea typeface="メイリオ"/>
                        </a:rPr>
                        <a:t>」</a:t>
                      </a:r>
                      <a:endParaRPr kumimoji="1" lang="ja-JP" altLang="en-US" sz="3200" b="1" u="none" dirty="0">
                        <a:solidFill>
                          <a:schemeClr val="tx1"/>
                        </a:solidFill>
                        <a:ea typeface="メイリオ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コンテンツ プレースホルダー 2"/>
          <p:cNvSpPr>
            <a:spLocks noGrp="1"/>
          </p:cNvSpPr>
          <p:nvPr>
            <p:ph idx="1"/>
          </p:nvPr>
        </p:nvSpPr>
        <p:spPr>
          <a:xfrm>
            <a:off x="-36512" y="1484784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 sz="2400" dirty="0" smtClean="0"/>
              <a:t>例）前田の</a:t>
            </a:r>
            <a:r>
              <a:rPr kumimoji="1" lang="en-US" altLang="ja-JP" sz="2400" dirty="0" smtClean="0"/>
              <a:t>Ver1612</a:t>
            </a:r>
            <a:r>
              <a:rPr kumimoji="1" lang="ja-JP" altLang="en-US" sz="2400" dirty="0" smtClean="0"/>
              <a:t>成果発表会の資料より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212091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FFFF"/>
                </a:solidFill>
                <a:latin typeface="メイリオ"/>
                <a:ea typeface="メイリオ"/>
              </a:rPr>
              <a:t>Agenda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１．資料作成が苦手・・・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２．ドラマっていきなり撮影始める？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割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４．起承転結なくして注目なし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を調べろ！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67184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を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調べろ</a:t>
            </a:r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b="1" u="sng" dirty="0"/>
              <a:t>１．</a:t>
            </a:r>
            <a:r>
              <a:rPr kumimoji="1" lang="en-US" altLang="ja-JP" b="1" u="sng" dirty="0"/>
              <a:t>Free</a:t>
            </a:r>
            <a:r>
              <a:rPr kumimoji="1" lang="ja-JP" altLang="en-US" b="1" u="sng" dirty="0"/>
              <a:t>のテンプレート</a:t>
            </a:r>
            <a:r>
              <a:rPr kumimoji="1" lang="ja-JP" altLang="en-US" b="1" u="sng" dirty="0" smtClean="0"/>
              <a:t>を使え！</a:t>
            </a:r>
            <a:endParaRPr kumimoji="1" lang="en-US" altLang="ja-JP" b="1" u="sng" dirty="0" smtClean="0"/>
          </a:p>
          <a:p>
            <a:pPr marL="0" indent="0">
              <a:buNone/>
            </a:pPr>
            <a:r>
              <a:rPr kumimoji="1" lang="ja-JP" altLang="en-US" dirty="0" smtClean="0"/>
              <a:t>この資料も以下の</a:t>
            </a:r>
            <a:r>
              <a:rPr kumimoji="1" lang="en-US" altLang="ja-JP" dirty="0" smtClean="0"/>
              <a:t>URL</a:t>
            </a:r>
            <a:r>
              <a:rPr kumimoji="1" lang="ja-JP" altLang="en-US" dirty="0" smtClean="0"/>
              <a:t>から</a:t>
            </a:r>
            <a:r>
              <a:rPr kumimoji="1" lang="ja-JP" altLang="en-US" dirty="0" smtClean="0"/>
              <a:t>取得</a:t>
            </a:r>
            <a:endParaRPr kumimoji="1" lang="ja-JP" altLang="en-US" dirty="0"/>
          </a:p>
          <a:p>
            <a:pPr marL="0" indent="0">
              <a:buNone/>
            </a:pPr>
            <a:r>
              <a:rPr kumimoji="1" lang="en-US" altLang="ja-JP" sz="1800" dirty="0">
                <a:hlinkClick r:id="rId2"/>
              </a:rPr>
              <a:t>http://www.free-power-point-templates.com</a:t>
            </a:r>
            <a:r>
              <a:rPr kumimoji="1" lang="en-US" altLang="ja-JP" sz="1800" dirty="0" smtClean="0">
                <a:hlinkClick r:id="rId2"/>
              </a:rPr>
              <a:t>/</a:t>
            </a:r>
            <a:endParaRPr kumimoji="1" lang="en-US" altLang="ja-JP" sz="1800" dirty="0" smtClean="0"/>
          </a:p>
          <a:p>
            <a:pPr marL="0" indent="0">
              <a:buNone/>
            </a:pP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巷にはおしゃれなテンプレが溢れている。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ちょっと</a:t>
            </a:r>
            <a:r>
              <a:rPr kumimoji="1" lang="ja-JP" altLang="en-US" dirty="0" smtClean="0"/>
              <a:t>した時に</a:t>
            </a:r>
            <a:r>
              <a:rPr kumimoji="1" lang="ja-JP" altLang="en-US" dirty="0" smtClean="0"/>
              <a:t>探</a:t>
            </a:r>
            <a:r>
              <a:rPr kumimoji="1" lang="ja-JP" altLang="en-US" dirty="0" smtClean="0"/>
              <a:t>せ</a:t>
            </a:r>
            <a:r>
              <a:rPr kumimoji="1" lang="ja-JP" altLang="en-US" dirty="0" smtClean="0"/>
              <a:t>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51909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ja-JP" altLang="en-US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　　前回の発表を終えて・・・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 anchorCtr="0"/>
          <a:lstStyle/>
          <a:p>
            <a:pPr marL="0" indent="0" algn="ctr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それは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"</a:t>
            </a:r>
            <a:r>
              <a:rPr lang="ja-JP" altLang="en-US" sz="4400" b="1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技術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"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で解決できる！</a:t>
            </a: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494572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を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調べろ</a:t>
            </a:r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b="1" u="sng" dirty="0" smtClean="0"/>
              <a:t>２</a:t>
            </a:r>
            <a:r>
              <a:rPr kumimoji="1" lang="ja-JP" altLang="en-US" b="1" u="sng" dirty="0"/>
              <a:t>．フリーのイラスト・アイコン</a:t>
            </a:r>
            <a:r>
              <a:rPr kumimoji="1" lang="ja-JP" altLang="en-US" b="1" u="sng" dirty="0" smtClean="0"/>
              <a:t>を</a:t>
            </a:r>
            <a:r>
              <a:rPr kumimoji="1" lang="en-US" altLang="ja-JP" b="1" u="sng" dirty="0" smtClean="0"/>
              <a:t>”Check”</a:t>
            </a:r>
            <a:r>
              <a:rPr kumimoji="1" lang="ja-JP" altLang="en-US" b="1" u="sng" dirty="0" smtClean="0"/>
              <a:t>！</a:t>
            </a:r>
            <a:endParaRPr kumimoji="1" lang="en-US" altLang="ja-JP" b="1" u="sng" dirty="0" smtClean="0"/>
          </a:p>
          <a:p>
            <a:pPr marL="0" indent="0">
              <a:buNone/>
            </a:pPr>
            <a:r>
              <a:rPr kumimoji="1" lang="ja-JP" altLang="en-US" dirty="0" smtClean="0"/>
              <a:t>例えばここなんて使いやすい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sz="1800" dirty="0" smtClean="0">
                <a:hlinkClick r:id="rId2"/>
              </a:rPr>
              <a:t>http</a:t>
            </a:r>
            <a:r>
              <a:rPr kumimoji="1" lang="en-US" altLang="ja-JP" sz="1800" dirty="0">
                <a:hlinkClick r:id="rId2"/>
              </a:rPr>
              <a:t>://www.irasutoya.com</a:t>
            </a:r>
            <a:r>
              <a:rPr kumimoji="1" lang="en-US" altLang="ja-JP" sz="1800" dirty="0" smtClean="0">
                <a:hlinkClick r:id="rId2"/>
              </a:rPr>
              <a:t>/</a:t>
            </a:r>
            <a:r>
              <a:rPr kumimoji="1" lang="ja-JP" altLang="en-US" sz="1800" dirty="0" smtClean="0"/>
              <a:t>　　</a:t>
            </a:r>
            <a:r>
              <a:rPr kumimoji="1" lang="en-US" altLang="ja-JP" sz="1800" dirty="0"/>
              <a:t>※</a:t>
            </a:r>
            <a:r>
              <a:rPr kumimoji="1" lang="ja-JP" altLang="en-US" sz="1800" dirty="0"/>
              <a:t>著作権はチェックして</a:t>
            </a:r>
            <a:r>
              <a:rPr kumimoji="1" lang="ja-JP" altLang="en-US" sz="1800" dirty="0" smtClean="0"/>
              <a:t>ね</a:t>
            </a:r>
            <a:endParaRPr kumimoji="1" lang="en-US" altLang="ja-JP" sz="1800" dirty="0" smtClean="0"/>
          </a:p>
          <a:p>
            <a:pPr marL="0" indent="0">
              <a:buNone/>
            </a:pPr>
            <a:endParaRPr kumimoji="1" lang="en-US" altLang="ja-JP" sz="1800" dirty="0"/>
          </a:p>
        </p:txBody>
      </p:sp>
      <p:pic>
        <p:nvPicPr>
          <p:cNvPr id="5" name="図 4" descr="Cursor_と_会社___かわいいフリー素材集_いらすとや_🔊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068960"/>
            <a:ext cx="9017000" cy="344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89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を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調べろ</a:t>
            </a:r>
            <a:r>
              <a:rPr lang="ja-JP" altLang="en-US" dirty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！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b="1" u="sng" dirty="0" smtClean="0"/>
              <a:t>３</a:t>
            </a:r>
            <a:r>
              <a:rPr kumimoji="1" lang="ja-JP" altLang="en-US" b="1" u="sng" dirty="0"/>
              <a:t>．文字の</a:t>
            </a:r>
            <a:r>
              <a:rPr kumimoji="1" lang="en-US" altLang="ja-JP" b="1" u="sng" dirty="0"/>
              <a:t>"</a:t>
            </a:r>
            <a:r>
              <a:rPr kumimoji="1" lang="ja-JP" altLang="en-US" b="1" u="sng" dirty="0"/>
              <a:t>定番</a:t>
            </a:r>
            <a:r>
              <a:rPr kumimoji="1" lang="en-US" altLang="ja-JP" b="1" u="sng" dirty="0"/>
              <a:t>"</a:t>
            </a:r>
            <a:r>
              <a:rPr kumimoji="1" lang="ja-JP" altLang="en-US" b="1" u="sng" dirty="0"/>
              <a:t>を知れ</a:t>
            </a:r>
          </a:p>
          <a:p>
            <a:pPr marL="0" indent="0">
              <a:buNone/>
            </a:pPr>
            <a:r>
              <a:rPr kumimoji="1" lang="ja-JP" altLang="en-US" dirty="0" smtClean="0"/>
              <a:t>・フォントは</a:t>
            </a:r>
            <a:r>
              <a:rPr kumimoji="1" lang="en-US" altLang="ja-JP" dirty="0" smtClean="0"/>
              <a:t>”</a:t>
            </a:r>
            <a:r>
              <a:rPr kumimoji="1" lang="ja-JP" altLang="en-US" dirty="0" smtClean="0"/>
              <a:t>メイリオ</a:t>
            </a:r>
            <a:r>
              <a:rPr kumimoji="1" lang="en-US" altLang="ja-JP" dirty="0" smtClean="0"/>
              <a:t>”</a:t>
            </a:r>
            <a:endParaRPr kumimoji="1" lang="ja-JP" altLang="en-US" dirty="0"/>
          </a:p>
          <a:p>
            <a:pPr marL="0" indent="0">
              <a:buNone/>
            </a:pPr>
            <a:r>
              <a:rPr kumimoji="1" lang="ja-JP" altLang="en-US" dirty="0" smtClean="0"/>
              <a:t>・</a:t>
            </a:r>
            <a:r>
              <a:rPr kumimoji="1" lang="ja-JP" altLang="en-US" b="1" dirty="0" smtClean="0"/>
              <a:t>数字は大きく</a:t>
            </a:r>
            <a:r>
              <a:rPr kumimoji="1" lang="en-US" altLang="ja-JP" dirty="0" smtClean="0"/>
              <a:t> / </a:t>
            </a:r>
            <a:r>
              <a:rPr kumimoji="1" lang="ja-JP" altLang="en-US" dirty="0" smtClean="0"/>
              <a:t>単位</a:t>
            </a:r>
            <a:r>
              <a:rPr kumimoji="1" lang="ja-JP" altLang="en-US" dirty="0"/>
              <a:t>は小さく</a:t>
            </a:r>
          </a:p>
          <a:p>
            <a:pPr marL="0" indent="0">
              <a:buNone/>
            </a:pPr>
            <a:r>
              <a:rPr kumimoji="1" lang="ja-JP" altLang="en-US" dirty="0" smtClean="0"/>
              <a:t>・色</a:t>
            </a:r>
            <a:r>
              <a:rPr kumimoji="1" lang="ja-JP" altLang="en-US" dirty="0"/>
              <a:t>は４色</a:t>
            </a:r>
            <a:r>
              <a:rPr kumimoji="1" lang="ja-JP" altLang="en-US" dirty="0" smtClean="0"/>
              <a:t>。　</a:t>
            </a:r>
            <a:r>
              <a:rPr kumimoji="1" lang="ja-JP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背景</a:t>
            </a:r>
            <a:r>
              <a:rPr kumimoji="1" lang="en-US" altLang="ja-JP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kumimoji="1" lang="en-US" altLang="ja-JP" dirty="0" smtClean="0"/>
              <a:t>/ </a:t>
            </a:r>
            <a:r>
              <a:rPr kumimoji="1" lang="ja-JP" altLang="en-US" dirty="0" smtClean="0"/>
              <a:t>文字</a:t>
            </a:r>
            <a:r>
              <a:rPr kumimoji="1" lang="en-US" altLang="ja-JP" dirty="0" smtClean="0"/>
              <a:t> / </a:t>
            </a:r>
            <a:r>
              <a:rPr kumimoji="1" lang="ja-JP" altLang="en-US" dirty="0" smtClean="0">
                <a:solidFill>
                  <a:srgbClr val="000099"/>
                </a:solidFill>
              </a:rPr>
              <a:t>メイン</a:t>
            </a:r>
            <a:r>
              <a:rPr kumimoji="1" lang="en-US" altLang="ja-JP" dirty="0" smtClean="0">
                <a:solidFill>
                  <a:srgbClr val="000099"/>
                </a:solidFill>
              </a:rPr>
              <a:t> </a:t>
            </a:r>
            <a:r>
              <a:rPr kumimoji="1" lang="en-US" altLang="ja-JP" dirty="0" smtClean="0"/>
              <a:t>/ </a:t>
            </a:r>
            <a:r>
              <a:rPr kumimoji="1" lang="ja-JP" altLang="en-US" dirty="0" smtClean="0">
                <a:solidFill>
                  <a:srgbClr val="FF0000"/>
                </a:solidFill>
              </a:rPr>
              <a:t>強調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このサイトはほんとに参考になる！</a:t>
            </a:r>
            <a:r>
              <a:rPr kumimoji="1" lang="en-US" altLang="ja-JP" dirty="0" smtClean="0"/>
              <a:t>Check it</a:t>
            </a:r>
            <a:r>
              <a:rPr kumimoji="1" lang="ja-JP" altLang="en-US" dirty="0" smtClean="0"/>
              <a:t>！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en-US" altLang="ja-JP" dirty="0" smtClean="0"/>
              <a:t>“</a:t>
            </a:r>
            <a:r>
              <a:rPr kumimoji="1" lang="ja-JP" altLang="en-US" dirty="0" smtClean="0"/>
              <a:t>伝わるデザイン</a:t>
            </a:r>
            <a:r>
              <a:rPr kumimoji="1" lang="en-US" altLang="ja-JP" dirty="0" smtClean="0"/>
              <a:t>”</a:t>
            </a:r>
            <a:endParaRPr kumimoji="1" lang="ja-JP" altLang="en-US" dirty="0"/>
          </a:p>
          <a:p>
            <a:pPr marL="0" indent="0">
              <a:buNone/>
            </a:pPr>
            <a:r>
              <a:rPr kumimoji="1" lang="en-US" altLang="ja-JP" sz="1800" dirty="0">
                <a:hlinkClick r:id="rId2"/>
              </a:rPr>
              <a:t>http://tsutawarudesign.web.fc2.com/kakkoyoku1.</a:t>
            </a:r>
            <a:r>
              <a:rPr kumimoji="1" lang="en-US" altLang="ja-JP" sz="1800" dirty="0" smtClean="0">
                <a:hlinkClick r:id="rId2"/>
              </a:rPr>
              <a:t>html</a:t>
            </a:r>
            <a:endParaRPr kumimoji="1" lang="en-US" altLang="ja-JP" sz="1800" dirty="0" smtClean="0"/>
          </a:p>
          <a:p>
            <a:pPr marL="0" indent="0">
              <a:buNone/>
            </a:pPr>
            <a:endParaRPr kumimoji="1" lang="en-US" altLang="ja-JP" sz="1800" dirty="0"/>
          </a:p>
          <a:p>
            <a:pPr marL="0" indent="0">
              <a:buNone/>
            </a:pPr>
            <a:endParaRPr kumimoji="1"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90747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FFFF"/>
                </a:solidFill>
                <a:latin typeface="メイリオ"/>
                <a:ea typeface="メイリオ"/>
              </a:rPr>
              <a:t>Agenda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１．資料作成が苦手・・・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２．ドラマっていきなり撮影始める？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割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４．起承転結なくして注目なし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を調べろ！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917488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solidFill>
                <a:schemeClr val="bg1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07504" y="1700808"/>
            <a:ext cx="8856984" cy="4752528"/>
          </a:xfrm>
          <a:gradFill flip="none" rotWithShape="1">
            <a:gsLst>
              <a:gs pos="0">
                <a:srgbClr val="000099"/>
              </a:gs>
              <a:gs pos="100000">
                <a:srgbClr val="FFFFFF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kumimoji="1" lang="ja-JP" altLang="en-US" b="1" dirty="0">
                <a:solidFill>
                  <a:srgbClr val="FF0000"/>
                </a:solidFill>
              </a:rPr>
              <a:t>人に何かを伝える</a:t>
            </a:r>
            <a:r>
              <a:rPr kumimoji="1" lang="ja-JP" altLang="en-US" dirty="0"/>
              <a:t>ことが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できない</a:t>
            </a:r>
            <a:r>
              <a:rPr kumimoji="1" lang="ja-JP" altLang="en-US" dirty="0" smtClean="0"/>
              <a:t>と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人と仕事</a:t>
            </a:r>
            <a:r>
              <a:rPr kumimoji="1" lang="ja-JP" altLang="en-US" dirty="0"/>
              <a:t>はできない。</a:t>
            </a:r>
          </a:p>
          <a:p>
            <a:pPr marL="0" indent="0" algn="ctr">
              <a:buNone/>
            </a:pPr>
            <a:r>
              <a:rPr kumimoji="1" lang="ja-JP" altLang="en-US" dirty="0"/>
              <a:t>人は</a:t>
            </a:r>
            <a:r>
              <a:rPr kumimoji="1" lang="ja-JP" altLang="en-US" dirty="0">
                <a:solidFill>
                  <a:srgbClr val="FF0000"/>
                </a:solidFill>
              </a:rPr>
              <a:t>理解できない</a:t>
            </a:r>
            <a:r>
              <a:rPr kumimoji="1" lang="ja-JP" altLang="en-US" dirty="0"/>
              <a:t>ことは</a:t>
            </a:r>
            <a:r>
              <a:rPr kumimoji="1" lang="ja-JP" altLang="en-US" dirty="0" smtClean="0"/>
              <a:t>、</a:t>
            </a: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当然</a:t>
            </a:r>
            <a:r>
              <a:rPr kumimoji="1" lang="ja-JP" altLang="en-US" b="1" u="sng" dirty="0">
                <a:solidFill>
                  <a:srgbClr val="FF0000"/>
                </a:solidFill>
              </a:rPr>
              <a:t>行動できない</a:t>
            </a:r>
            <a:r>
              <a:rPr kumimoji="1" lang="ja-JP" altLang="en-US" dirty="0"/>
              <a:t>のだ。</a:t>
            </a:r>
          </a:p>
          <a:p>
            <a:pPr marL="0" indent="0" algn="ctr">
              <a:buNone/>
            </a:pPr>
            <a:endParaRPr kumimoji="1" lang="en-US" altLang="ja-JP" dirty="0" smtClean="0"/>
          </a:p>
          <a:p>
            <a:pPr marL="0" indent="0" algn="ctr">
              <a:buNone/>
            </a:pPr>
            <a:r>
              <a:rPr kumimoji="1" lang="ja-JP" altLang="en-US" dirty="0" smtClean="0"/>
              <a:t>人</a:t>
            </a:r>
            <a:r>
              <a:rPr kumimoji="1" lang="ja-JP" altLang="en-US" dirty="0"/>
              <a:t>を動かすためには資料は効率的。</a:t>
            </a:r>
          </a:p>
          <a:p>
            <a:pPr marL="0" indent="0" algn="ctr">
              <a:buNone/>
            </a:pPr>
            <a:r>
              <a:rPr kumimoji="1" lang="ja-JP" altLang="en-US" b="1" dirty="0">
                <a:solidFill>
                  <a:srgbClr val="FF0000"/>
                </a:solidFill>
              </a:rPr>
              <a:t>資料作成</a:t>
            </a:r>
            <a:r>
              <a:rPr kumimoji="1" lang="ja-JP" altLang="en-US" dirty="0"/>
              <a:t>であなたの</a:t>
            </a:r>
            <a:r>
              <a:rPr kumimoji="1" lang="ja-JP" altLang="en-US" b="1" u="sng" dirty="0">
                <a:solidFill>
                  <a:srgbClr val="FF0000"/>
                </a:solidFill>
              </a:rPr>
              <a:t>仲間を増やす</a:t>
            </a:r>
            <a:r>
              <a:rPr kumimoji="1" lang="ja-JP" altLang="en-US" dirty="0"/>
              <a:t>んだ！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14412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solidFill>
                <a:schemeClr val="bg1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4869160"/>
            <a:ext cx="9144000" cy="1584176"/>
          </a:xfrm>
          <a:gradFill flip="none" rotWithShape="1">
            <a:gsLst>
              <a:gs pos="22000">
                <a:srgbClr val="000099"/>
              </a:gs>
              <a:gs pos="100000">
                <a:srgbClr val="FFFFFF"/>
              </a:gs>
            </a:gsLst>
            <a:lin ang="0" scaled="1"/>
            <a:tileRect/>
          </a:gra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/>
          <a:p>
            <a:pPr marL="0" indent="0" algn="ctr">
              <a:buNone/>
            </a:pPr>
            <a:r>
              <a:rPr kumimoji="1" lang="ja-JP" altLang="en-US" sz="4800" b="1" dirty="0">
                <a:solidFill>
                  <a:schemeClr val="bg1"/>
                </a:solidFill>
              </a:rPr>
              <a:t>人より</a:t>
            </a:r>
            <a:r>
              <a:rPr kumimoji="1" lang="ja-JP" altLang="en-US" sz="4800" b="1" dirty="0" smtClean="0">
                <a:solidFill>
                  <a:schemeClr val="bg1"/>
                </a:solidFill>
              </a:rPr>
              <a:t>早く</a:t>
            </a:r>
            <a:r>
              <a:rPr kumimoji="1" lang="en-US" altLang="ja-JP" sz="4800" b="1" dirty="0" smtClean="0">
                <a:solidFill>
                  <a:schemeClr val="bg1"/>
                </a:solidFill>
              </a:rPr>
              <a:t>“</a:t>
            </a:r>
            <a:r>
              <a:rPr kumimoji="1" lang="ja-JP" altLang="en-US" sz="4800" b="1" u="sng" dirty="0" smtClean="0">
                <a:solidFill>
                  <a:srgbClr val="FF0000"/>
                </a:solidFill>
              </a:rPr>
              <a:t>技術</a:t>
            </a:r>
            <a:r>
              <a:rPr kumimoji="1" lang="en-US" altLang="ja-JP" sz="4800" b="1" dirty="0" smtClean="0">
                <a:solidFill>
                  <a:schemeClr val="bg1"/>
                </a:solidFill>
              </a:rPr>
              <a:t>”</a:t>
            </a:r>
            <a:r>
              <a:rPr kumimoji="1" lang="ja-JP" altLang="en-US" sz="4800" b="1" dirty="0" smtClean="0">
                <a:solidFill>
                  <a:schemeClr val="bg1"/>
                </a:solidFill>
              </a:rPr>
              <a:t>を</a:t>
            </a:r>
            <a:r>
              <a:rPr kumimoji="1" lang="ja-JP" altLang="en-US" sz="4800" b="1" dirty="0">
                <a:solidFill>
                  <a:schemeClr val="bg1"/>
                </a:solidFill>
              </a:rPr>
              <a:t>身に着けろ！</a:t>
            </a:r>
          </a:p>
          <a:p>
            <a:pPr marL="0" indent="0" algn="ctr">
              <a:buNone/>
            </a:pPr>
            <a:r>
              <a:rPr kumimoji="1" lang="ja-JP" altLang="en-US" sz="4800" b="1" smtClean="0">
                <a:solidFill>
                  <a:schemeClr val="bg1"/>
                </a:solidFill>
              </a:rPr>
              <a:t>資料は</a:t>
            </a:r>
            <a:r>
              <a:rPr kumimoji="1" lang="en-US" altLang="ja-JP" sz="4800" b="1" smtClean="0">
                <a:solidFill>
                  <a:schemeClr val="bg1"/>
                </a:solidFill>
              </a:rPr>
              <a:t>“</a:t>
            </a:r>
            <a:r>
              <a:rPr kumimoji="1" lang="ja-JP" altLang="en-US" sz="4800" b="1" dirty="0" smtClean="0">
                <a:solidFill>
                  <a:schemeClr val="bg1"/>
                </a:solidFill>
              </a:rPr>
              <a:t>品質向上</a:t>
            </a:r>
            <a:r>
              <a:rPr kumimoji="1" lang="en-US" altLang="ja-JP" sz="4800" b="1" dirty="0" smtClean="0">
                <a:solidFill>
                  <a:schemeClr val="bg1"/>
                </a:solidFill>
              </a:rPr>
              <a:t>”</a:t>
            </a:r>
            <a:r>
              <a:rPr kumimoji="1" lang="ja-JP" altLang="en-US" sz="4800" b="1" dirty="0" smtClean="0">
                <a:solidFill>
                  <a:schemeClr val="bg1"/>
                </a:solidFill>
              </a:rPr>
              <a:t>を作る！</a:t>
            </a:r>
            <a:endParaRPr kumimoji="1" lang="en-US" altLang="ja-JP" sz="4800" dirty="0" smtClean="0">
              <a:solidFill>
                <a:schemeClr val="bg1"/>
              </a:solidFill>
            </a:endParaRPr>
          </a:p>
        </p:txBody>
      </p:sp>
      <p:pic>
        <p:nvPicPr>
          <p:cNvPr id="4" name="49763238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8520" y="-4409"/>
            <a:ext cx="9360025" cy="480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2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ja-JP" altLang="en-US" dirty="0" smtClean="0">
                <a:solidFill>
                  <a:srgbClr val="FFFFFF"/>
                </a:solidFill>
                <a:latin typeface="メイリオ"/>
                <a:ea typeface="メイリオ"/>
              </a:rPr>
              <a:t>ちなみに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この資料の作成時間　</a:t>
            </a:r>
            <a:r>
              <a:rPr lang="ja-JP" altLang="en-US" sz="4000" b="1" u="sng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１</a:t>
            </a:r>
            <a:r>
              <a:rPr lang="ja-JP" altLang="en-US" b="1" u="sng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時間</a:t>
            </a:r>
            <a:r>
              <a:rPr lang="ja-JP" altLang="en-US" sz="4000" b="1" u="sng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３０</a:t>
            </a:r>
            <a:r>
              <a:rPr lang="ja-JP" altLang="en-US" b="1" u="sng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分</a:t>
            </a:r>
            <a:endParaRPr lang="en-US" altLang="ja-JP" b="1" u="sng" dirty="0">
              <a:solidFill>
                <a:srgbClr val="FF0000"/>
              </a:solidFill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endParaRPr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r>
              <a:rPr lang="ja-JP" altLang="ja-JP" dirty="0"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・下書き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         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sz="4000" dirty="0" smtClean="0">
                <a:latin typeface="メイリオ"/>
                <a:ea typeface="メイリオ"/>
                <a:cs typeface="メイリオ"/>
              </a:rPr>
              <a:t>３０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分</a:t>
            </a:r>
            <a:endParaRPr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r>
              <a:rPr lang="ja-JP" altLang="ja-JP" dirty="0"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・参考資料探し　</a:t>
            </a:r>
            <a:r>
              <a:rPr lang="ja-JP" altLang="en-US" sz="4000" dirty="0" smtClean="0">
                <a:latin typeface="メイリオ"/>
                <a:ea typeface="メイリオ"/>
                <a:cs typeface="メイリオ"/>
              </a:rPr>
              <a:t>３０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分</a:t>
            </a:r>
            <a:endParaRPr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r>
              <a:rPr lang="ja-JP" altLang="ja-JP" dirty="0"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・スライド</a:t>
            </a:r>
            <a:r>
              <a:rPr lang="en-US" altLang="ja-JP" smtClean="0">
                <a:latin typeface="メイリオ"/>
                <a:ea typeface="メイリオ"/>
                <a:cs typeface="メイリオ"/>
              </a:rPr>
              <a:t>      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　</a:t>
            </a:r>
            <a:r>
              <a:rPr lang="ja-JP" altLang="en-US" sz="4000" dirty="0" smtClean="0">
                <a:latin typeface="メイリオ"/>
                <a:ea typeface="メイリオ"/>
                <a:cs typeface="メイリオ"/>
              </a:rPr>
              <a:t>３０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分</a:t>
            </a:r>
            <a:endParaRPr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811700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ja-JP" altLang="en-US" dirty="0" smtClean="0">
                <a:solidFill>
                  <a:srgbClr val="FFFFFF"/>
                </a:solidFill>
                <a:latin typeface="メイリオ"/>
                <a:ea typeface="メイリオ"/>
              </a:rPr>
              <a:t>（終わり）</a:t>
            </a:r>
            <a:r>
              <a:rPr lang="en-US" altLang="ja-JP" dirty="0" smtClean="0">
                <a:solidFill>
                  <a:srgbClr val="FFFFFF"/>
                </a:solidFill>
                <a:latin typeface="メイリオ"/>
                <a:ea typeface="メイリオ"/>
              </a:rPr>
              <a:t>Agenda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１．資料作成が苦手・・・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２．ドラマっていきなり撮影始める？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割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４．起承転結なくして注目なし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を調べろ！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2735047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539750" y="3573463"/>
            <a:ext cx="7992690" cy="544512"/>
          </a:xfrm>
          <a:noFill/>
          <a:ln/>
        </p:spPr>
        <p:txBody>
          <a:bodyPr/>
          <a:lstStyle/>
          <a:p>
            <a:pPr algn="l"/>
            <a:r>
              <a:rPr lang="es-UY" sz="3600" b="1" dirty="0" smtClean="0">
                <a:solidFill>
                  <a:srgbClr val="1C1C1C"/>
                </a:solidFill>
              </a:rPr>
              <a:t>makePresentationDoc</a:t>
            </a:r>
            <a:r>
              <a:rPr lang="es-UY" sz="3600" b="1" dirty="0" smtClean="0">
                <a:solidFill>
                  <a:srgbClr val="FF0000"/>
                </a:solidFill>
              </a:rPr>
              <a:t>Quickly</a:t>
            </a:r>
            <a:r>
              <a:rPr lang="es-UY" sz="3600" b="1" dirty="0" smtClean="0">
                <a:solidFill>
                  <a:srgbClr val="1C1C1C"/>
                </a:solidFill>
              </a:rPr>
              <a:t/>
            </a:r>
            <a:br>
              <a:rPr lang="es-UY" sz="3600" b="1" dirty="0" smtClean="0">
                <a:solidFill>
                  <a:srgbClr val="1C1C1C"/>
                </a:solidFill>
              </a:rPr>
            </a:br>
            <a:r>
              <a:rPr lang="es-UY" sz="3600" b="1" dirty="0" smtClean="0">
                <a:solidFill>
                  <a:srgbClr val="1C1C1C"/>
                </a:solidFill>
              </a:rPr>
              <a:t>とっととプレゼン資料を作れるように！</a:t>
            </a:r>
            <a:endParaRPr lang="es-ES" altLang="ja-JP" sz="3600" b="1" dirty="0">
              <a:solidFill>
                <a:srgbClr val="1C1C1C"/>
              </a:solidFill>
            </a:endParaRPr>
          </a:p>
        </p:txBody>
      </p:sp>
      <p:sp>
        <p:nvSpPr>
          <p:cNvPr id="2173" name="Rectangle 125"/>
          <p:cNvSpPr>
            <a:spLocks noChangeArrowheads="1"/>
          </p:cNvSpPr>
          <p:nvPr/>
        </p:nvSpPr>
        <p:spPr bwMode="auto">
          <a:xfrm>
            <a:off x="539552" y="4293096"/>
            <a:ext cx="5040313" cy="54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es-ES" altLang="ja-JP" sz="2000" b="1" dirty="0" smtClean="0">
                <a:solidFill>
                  <a:srgbClr val="1C1C1C"/>
                </a:solidFill>
              </a:rPr>
              <a:t>2017/3/26 </a:t>
            </a:r>
            <a:r>
              <a:rPr lang="es-ES" altLang="ja-JP" sz="2000" b="1" dirty="0" err="1" smtClean="0">
                <a:solidFill>
                  <a:srgbClr val="1C1C1C"/>
                </a:solidFill>
              </a:rPr>
              <a:t>maeda_y</a:t>
            </a:r>
            <a:endParaRPr lang="es-ES" altLang="ja-JP" sz="2000" b="1" dirty="0">
              <a:solidFill>
                <a:srgbClr val="1C1C1C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FFFF"/>
                </a:solidFill>
                <a:latin typeface="メイリオ"/>
                <a:ea typeface="メイリオ"/>
              </a:rPr>
              <a:t>Agenda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１．資料作成が苦手・・・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２．ドラマっていきなり撮影始める？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割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４．起承転結なくして注目なし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を調べろ！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FFFF"/>
                </a:solidFill>
                <a:latin typeface="メイリオ"/>
                <a:ea typeface="メイリオ"/>
              </a:rPr>
              <a:t>Agenda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１．資料作成が苦手・・・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２．ドラマっていきなり撮影始める？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割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４．起承転結なくして注目なし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を調べろ！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411755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１．資料作成が苦手・・・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b="1" u="sng" dirty="0" smtClean="0">
                <a:latin typeface="メイリオ"/>
                <a:ea typeface="メイリオ"/>
                <a:cs typeface="メイリオ"/>
              </a:rPr>
              <a:t>【</a:t>
            </a:r>
            <a:r>
              <a:rPr kumimoji="1" lang="ja-JP" altLang="en-US" b="1" u="sng" dirty="0" smtClean="0">
                <a:latin typeface="メイリオ"/>
                <a:ea typeface="メイリオ"/>
                <a:cs typeface="メイリオ"/>
              </a:rPr>
              <a:t>心の声</a:t>
            </a:r>
            <a:r>
              <a:rPr kumimoji="1" lang="en-US" altLang="ja-JP" b="1" u="sng" dirty="0" smtClean="0">
                <a:latin typeface="メイリオ"/>
                <a:ea typeface="メイリオ"/>
                <a:cs typeface="メイリオ"/>
              </a:rPr>
              <a:t>】</a:t>
            </a: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発表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資料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は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作り慣れてな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くて</a:t>
            </a:r>
            <a:r>
              <a:rPr kumimoji="1" lang="ja-JP" altLang="en-US" b="1" dirty="0" smtClean="0">
                <a:latin typeface="メイリオ"/>
                <a:ea typeface="メイリオ"/>
                <a:cs typeface="メイリオ"/>
              </a:rPr>
              <a:t>時間が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・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・・</a:t>
            </a: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全然</a:t>
            </a:r>
            <a:r>
              <a:rPr kumimoji="1" lang="ja-JP" altLang="en-US" b="1" dirty="0" smtClean="0">
                <a:latin typeface="メイリオ"/>
                <a:ea typeface="メイリオ"/>
                <a:cs typeface="メイリオ"/>
              </a:rPr>
              <a:t>うまく作れない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・・・</a:t>
            </a: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作っても</a:t>
            </a:r>
            <a:r>
              <a:rPr kumimoji="1" lang="ja-JP" altLang="en-US" b="1" dirty="0" smtClean="0">
                <a:latin typeface="メイリオ"/>
                <a:ea typeface="メイリオ"/>
                <a:cs typeface="メイリオ"/>
              </a:rPr>
              <a:t>わけがわからなく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なる・・・</a:t>
            </a:r>
          </a:p>
          <a:p>
            <a:pPr marL="0" indent="0">
              <a:buNone/>
            </a:pPr>
            <a:endParaRPr kumimoji="1"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「人の資料に「わかりにくい」なんて</a:t>
            </a:r>
            <a:endParaRPr kumimoji="1"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　</a:t>
            </a:r>
            <a:r>
              <a:rPr kumimoji="1" lang="ja-JP" altLang="en-US" b="1" dirty="0" smtClean="0">
                <a:latin typeface="メイリオ"/>
                <a:ea typeface="メイリオ"/>
                <a:cs typeface="メイリオ"/>
              </a:rPr>
              <a:t>ケチつける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んじゃなかった」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pic>
        <p:nvPicPr>
          <p:cNvPr id="4" name="図 3" descr="Cursor_と_表情___かわいいフリー素材集_いらすとや_🔊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725144"/>
            <a:ext cx="1323934" cy="14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</a:rPr>
              <a:t>１．資料作成が苦手・・・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b="1" u="sng" dirty="0" smtClean="0">
                <a:latin typeface="メイリオ"/>
                <a:ea typeface="メイリオ"/>
                <a:cs typeface="メイリオ"/>
              </a:rPr>
              <a:t>【</a:t>
            </a:r>
            <a:r>
              <a:rPr kumimoji="1" lang="ja-JP" altLang="en-US" b="1" u="sng" dirty="0" smtClean="0">
                <a:latin typeface="メイリオ"/>
                <a:ea typeface="メイリオ"/>
                <a:cs typeface="メイリオ"/>
              </a:rPr>
              <a:t>心の声</a:t>
            </a:r>
            <a:r>
              <a:rPr kumimoji="1" lang="en-US" altLang="ja-JP" b="1" u="sng" dirty="0" smtClean="0">
                <a:latin typeface="メイリオ"/>
                <a:ea typeface="メイリオ"/>
                <a:cs typeface="メイリオ"/>
              </a:rPr>
              <a:t>】</a:t>
            </a: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発表資料とか</a:t>
            </a:r>
            <a:r>
              <a:rPr kumimoji="1" lang="ja-JP" altLang="en-US" b="1" dirty="0" smtClean="0">
                <a:latin typeface="メイリオ"/>
                <a:ea typeface="メイリオ"/>
                <a:cs typeface="メイリオ"/>
              </a:rPr>
              <a:t>作り慣れてない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・・・</a:t>
            </a: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全然</a:t>
            </a:r>
            <a:r>
              <a:rPr kumimoji="1" lang="ja-JP" altLang="en-US" b="1" dirty="0" smtClean="0">
                <a:latin typeface="メイリオ"/>
                <a:ea typeface="メイリオ"/>
                <a:cs typeface="メイリオ"/>
              </a:rPr>
              <a:t>うまく作れない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・・・</a:t>
            </a: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作っても</a:t>
            </a:r>
            <a:r>
              <a:rPr kumimoji="1" lang="ja-JP" altLang="en-US" b="1" dirty="0" smtClean="0">
                <a:latin typeface="メイリオ"/>
                <a:ea typeface="メイリオ"/>
                <a:cs typeface="メイリオ"/>
              </a:rPr>
              <a:t>わけがわからなく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なる・・・</a:t>
            </a:r>
          </a:p>
          <a:p>
            <a:pPr marL="0" indent="0">
              <a:buNone/>
            </a:pPr>
            <a:endParaRPr kumimoji="1"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「人の資料に「わかりにくい」なんて</a:t>
            </a:r>
            <a:endParaRPr kumimoji="1" lang="en-US" altLang="ja-JP" dirty="0" smtClean="0">
              <a:latin typeface="メイリオ"/>
              <a:ea typeface="メイリオ"/>
              <a:cs typeface="メイリオ"/>
            </a:endParaRPr>
          </a:p>
          <a:p>
            <a:pPr marL="0" indent="0">
              <a:buNone/>
            </a:pP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　</a:t>
            </a:r>
            <a:r>
              <a:rPr kumimoji="1" lang="ja-JP" altLang="en-US" b="1" dirty="0" smtClean="0">
                <a:latin typeface="メイリオ"/>
                <a:ea typeface="メイリオ"/>
                <a:cs typeface="メイリオ"/>
              </a:rPr>
              <a:t>ケチつける</a:t>
            </a:r>
            <a:r>
              <a:rPr kumimoji="1" lang="ja-JP" altLang="en-US" dirty="0" smtClean="0">
                <a:latin typeface="メイリオ"/>
                <a:ea typeface="メイリオ"/>
                <a:cs typeface="メイリオ"/>
              </a:rPr>
              <a:t>んじゃなかった」</a:t>
            </a:r>
            <a:endParaRPr kumimoji="1" lang="ja-JP" altLang="en-US" dirty="0">
              <a:latin typeface="メイリオ"/>
              <a:ea typeface="メイリオ"/>
              <a:cs typeface="メイリオ"/>
            </a:endParaRPr>
          </a:p>
        </p:txBody>
      </p:sp>
      <p:sp>
        <p:nvSpPr>
          <p:cNvPr id="4" name="正方形/長方形 3"/>
          <p:cNvSpPr/>
          <p:nvPr/>
        </p:nvSpPr>
        <p:spPr bwMode="auto">
          <a:xfrm>
            <a:off x="467544" y="2564904"/>
            <a:ext cx="8064896" cy="1763173"/>
          </a:xfrm>
          <a:prstGeom prst="rect">
            <a:avLst/>
          </a:prstGeom>
          <a:solidFill>
            <a:srgbClr val="00005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anchor="ctr"/>
          <a:lstStyle/>
          <a:p>
            <a:pPr algn="ctr"/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それは資料の</a:t>
            </a:r>
            <a:r>
              <a:rPr lang="ja-JP" altLang="en-US" sz="3200" b="1" u="sng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作成</a:t>
            </a:r>
            <a:r>
              <a:rPr lang="ja-JP" altLang="en-US" sz="3200" b="1" u="sng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技術</a:t>
            </a:r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を知ら</a:t>
            </a:r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ない</a:t>
            </a:r>
            <a:r>
              <a:rPr lang="ja-JP" altLang="en-US" sz="3200" dirty="0" smtClean="0">
                <a:solidFill>
                  <a:srgbClr val="FFFFFF"/>
                </a:solidFill>
                <a:latin typeface="メイリオ"/>
                <a:ea typeface="メイリオ"/>
                <a:cs typeface="メイリオ"/>
              </a:rPr>
              <a:t>だけ！</a:t>
            </a:r>
            <a:endParaRPr lang="ja-JP" altLang="en-US" sz="3200" dirty="0">
              <a:solidFill>
                <a:srgbClr val="FFFFFF"/>
              </a:solidFill>
              <a:latin typeface="メイリオ"/>
              <a:ea typeface="メイリオ"/>
              <a:cs typeface="メイリオ"/>
            </a:endParaRPr>
          </a:p>
        </p:txBody>
      </p:sp>
      <p:pic>
        <p:nvPicPr>
          <p:cNvPr id="5" name="図 4" descr="Cursor_と_表情___かわいいフリー素材集_いらすとや_🔊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4725144"/>
            <a:ext cx="1323934" cy="14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15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8229600" cy="981075"/>
          </a:xfrm>
        </p:spPr>
        <p:txBody>
          <a:bodyPr/>
          <a:lstStyle/>
          <a:p>
            <a:r>
              <a:rPr lang="en-US" altLang="ja-JP" dirty="0" smtClean="0">
                <a:solidFill>
                  <a:srgbClr val="FFFFFF"/>
                </a:solidFill>
                <a:latin typeface="メイリオ"/>
                <a:ea typeface="メイリオ"/>
              </a:rPr>
              <a:t>Agenda</a:t>
            </a:r>
            <a:endParaRPr lang="ja-JP" altLang="en-US" dirty="0">
              <a:solidFill>
                <a:srgbClr val="FFFFFF"/>
              </a:solidFill>
              <a:latin typeface="メイリオ"/>
              <a:ea typeface="メイリオ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55788"/>
            <a:ext cx="8229600" cy="4525962"/>
          </a:xfrm>
        </p:spPr>
        <p:txBody>
          <a:bodyPr anchor="ctr"/>
          <a:lstStyle/>
          <a:p>
            <a:pPr marL="0" indent="0">
              <a:buNone/>
            </a:pPr>
            <a:r>
              <a:rPr lang="ja-JP" altLang="en-US" dirty="0" smtClean="0">
                <a:solidFill>
                  <a:schemeClr val="accent3">
                    <a:lumMod val="50000"/>
                  </a:schemeClr>
                </a:solidFill>
                <a:latin typeface="メイリオ"/>
                <a:ea typeface="メイリオ"/>
                <a:cs typeface="メイリオ"/>
              </a:rPr>
              <a:t>１．資料作成が苦手・・・</a:t>
            </a:r>
          </a:p>
          <a:p>
            <a:pPr marL="0" indent="0">
              <a:buNone/>
            </a:pPr>
            <a:r>
              <a:rPr lang="ja-JP" altLang="en-US" dirty="0" smtClean="0">
                <a:solidFill>
                  <a:srgbClr val="FF0000"/>
                </a:solidFill>
                <a:latin typeface="メイリオ"/>
                <a:ea typeface="メイリオ"/>
                <a:cs typeface="メイリオ"/>
              </a:rPr>
              <a:t>２．ドラマっていきなり撮影始める？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３．下書き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7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割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４．起承転結なくして注目なし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５．世の中の</a:t>
            </a:r>
            <a:r>
              <a:rPr lang="en-US" altLang="ja-JP" dirty="0" smtClean="0">
                <a:latin typeface="メイリオ"/>
                <a:ea typeface="メイリオ"/>
                <a:cs typeface="メイリオ"/>
              </a:rPr>
              <a:t>Tool</a:t>
            </a: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を調べろ！</a:t>
            </a:r>
          </a:p>
          <a:p>
            <a:pPr marL="0" indent="0">
              <a:buNone/>
            </a:pPr>
            <a:r>
              <a:rPr lang="ja-JP" altLang="en-US" dirty="0" smtClean="0">
                <a:latin typeface="メイリオ"/>
                <a:ea typeface="メイリオ"/>
                <a:cs typeface="メイリオ"/>
              </a:rPr>
              <a:t>６．まとめ</a:t>
            </a:r>
            <a:endParaRPr lang="ja-JP" altLang="en-US" dirty="0">
              <a:latin typeface="メイリオ"/>
              <a:ea typeface="メイリオ"/>
              <a:cs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336804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２．ドラマって</a:t>
            </a:r>
            <a: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/>
            </a:r>
            <a:br>
              <a:rPr lang="en-US" altLang="ja-JP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</a:br>
            <a:r>
              <a:rPr lang="ja-JP" altLang="en-US" dirty="0" smtClean="0">
                <a:solidFill>
                  <a:schemeClr val="bg1"/>
                </a:solidFill>
                <a:latin typeface="メイリオ"/>
                <a:ea typeface="メイリオ"/>
                <a:cs typeface="メイリオ"/>
              </a:rPr>
              <a:t>いきなり撮影始める？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 smtClean="0"/>
              <a:t>ドラマは「</a:t>
            </a:r>
            <a:r>
              <a:rPr kumimoji="1" lang="ja-JP" altLang="en-US" b="1" dirty="0" smtClean="0">
                <a:solidFill>
                  <a:srgbClr val="FF0000"/>
                </a:solidFill>
              </a:rPr>
              <a:t>脚本</a:t>
            </a:r>
            <a:r>
              <a:rPr kumimoji="1" lang="ja-JP" altLang="en-US" dirty="0" smtClean="0"/>
              <a:t>」ありき！</a:t>
            </a:r>
          </a:p>
          <a:p>
            <a:pPr marL="0" indent="0">
              <a:buNone/>
            </a:pPr>
            <a:r>
              <a:rPr kumimoji="1" lang="ja-JP" altLang="en-US" dirty="0" smtClean="0"/>
              <a:t>我々のプレゼンもドラマと同じ！</a:t>
            </a:r>
            <a:endParaRPr kumimoji="1" lang="ja-JP" altLang="en-US" dirty="0"/>
          </a:p>
        </p:txBody>
      </p:sp>
      <p:pic>
        <p:nvPicPr>
          <p:cNvPr id="4" name="図 3" descr="Cursor_と_ドラマ　名作　１０１回目_-_Google_検索_🔊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4837471"/>
            <a:ext cx="3463764" cy="2020529"/>
          </a:xfrm>
          <a:prstGeom prst="rect">
            <a:avLst/>
          </a:prstGeom>
        </p:spPr>
      </p:pic>
      <p:pic>
        <p:nvPicPr>
          <p:cNvPr id="5" name="図 4" descr="Cursor_と_ドラマ　名作　懐かしい_-_Google_検索_🔊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780928"/>
            <a:ext cx="2808312" cy="2007734"/>
          </a:xfrm>
          <a:prstGeom prst="rect">
            <a:avLst/>
          </a:prstGeom>
        </p:spPr>
      </p:pic>
      <p:pic>
        <p:nvPicPr>
          <p:cNvPr id="6" name="図 5" descr="Cursor_と_ドラマ　名作　懐かしい_-_Google_検索_🔊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564904"/>
            <a:ext cx="3674988" cy="2097432"/>
          </a:xfrm>
          <a:prstGeom prst="rect">
            <a:avLst/>
          </a:prstGeom>
        </p:spPr>
      </p:pic>
      <p:pic>
        <p:nvPicPr>
          <p:cNvPr id="7" name="図 6" descr="Cursor_と_ドラマ　名作　懐かしい　_-_Google_検索_🔊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7152"/>
            <a:ext cx="2602880" cy="18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3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10565</TotalTime>
  <Words>1034</Words>
  <Application>Microsoft Macintosh PowerPoint</Application>
  <PresentationFormat>画面に合わせる (4:3)</PresentationFormat>
  <Paragraphs>186</Paragraphs>
  <Slides>26</Slides>
  <Notes>0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27" baseType="lpstr">
      <vt:lpstr>Diseño predeterminado</vt:lpstr>
      <vt:lpstr>　　前回の発表を終えて・・・</vt:lpstr>
      <vt:lpstr>　　前回の発表を終えて・・・</vt:lpstr>
      <vt:lpstr>makePresentationDocQuickly とっととプレゼン資料を作れるように！</vt:lpstr>
      <vt:lpstr>Agenda</vt:lpstr>
      <vt:lpstr>Agenda</vt:lpstr>
      <vt:lpstr>１．資料作成が苦手・・・</vt:lpstr>
      <vt:lpstr>１．資料作成が苦手・・・</vt:lpstr>
      <vt:lpstr>Agenda</vt:lpstr>
      <vt:lpstr>２．ドラマって いきなり撮影始める？</vt:lpstr>
      <vt:lpstr>２．ドラマって いきなり撮影始める？</vt:lpstr>
      <vt:lpstr>Agenda</vt:lpstr>
      <vt:lpstr>３．下書き7割</vt:lpstr>
      <vt:lpstr>３．下書き7割</vt:lpstr>
      <vt:lpstr>Agenda</vt:lpstr>
      <vt:lpstr>４．起承転結なくして 注目なし</vt:lpstr>
      <vt:lpstr>４．起承転結なくして 注目なし</vt:lpstr>
      <vt:lpstr>４．起承転結なくして 注目なし</vt:lpstr>
      <vt:lpstr>Agenda</vt:lpstr>
      <vt:lpstr>５．世の中のToolを 調べろ！</vt:lpstr>
      <vt:lpstr>５．世の中のToolを 調べろ！</vt:lpstr>
      <vt:lpstr>５．世の中のToolを 調べろ！</vt:lpstr>
      <vt:lpstr>Agenda</vt:lpstr>
      <vt:lpstr>６．まとめ</vt:lpstr>
      <vt:lpstr>６．まとめ</vt:lpstr>
      <vt:lpstr>ちなみに</vt:lpstr>
      <vt:lpstr>（終わり）Agenda</vt:lpstr>
    </vt:vector>
  </TitlesOfParts>
  <Manager/>
  <Company>Toshiba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Mariajose</dc:creator>
  <cp:keywords/>
  <dc:description/>
  <cp:lastModifiedBy>前田 雄太</cp:lastModifiedBy>
  <cp:revision>738</cp:revision>
  <dcterms:created xsi:type="dcterms:W3CDTF">2010-05-23T14:28:12Z</dcterms:created>
  <dcterms:modified xsi:type="dcterms:W3CDTF">2017-03-26T15:52:58Z</dcterms:modified>
  <cp:category/>
</cp:coreProperties>
</file>